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6"/>
  </p:notesMasterIdLst>
  <p:sldIdLst>
    <p:sldId id="257" r:id="rId2"/>
    <p:sldId id="515" r:id="rId3"/>
    <p:sldId id="447" r:id="rId4"/>
    <p:sldId id="513" r:id="rId5"/>
    <p:sldId id="675" r:id="rId6"/>
    <p:sldId id="510" r:id="rId7"/>
    <p:sldId id="511" r:id="rId8"/>
    <p:sldId id="512" r:id="rId9"/>
    <p:sldId id="514" r:id="rId10"/>
    <p:sldId id="695" r:id="rId11"/>
    <p:sldId id="516" r:id="rId12"/>
    <p:sldId id="520" r:id="rId13"/>
    <p:sldId id="614" r:id="rId14"/>
    <p:sldId id="462" r:id="rId15"/>
    <p:sldId id="464" r:id="rId16"/>
    <p:sldId id="465" r:id="rId17"/>
    <p:sldId id="466" r:id="rId18"/>
    <p:sldId id="517" r:id="rId19"/>
    <p:sldId id="612" r:id="rId20"/>
    <p:sldId id="613" r:id="rId21"/>
    <p:sldId id="643" r:id="rId22"/>
    <p:sldId id="696" r:id="rId23"/>
    <p:sldId id="697" r:id="rId24"/>
    <p:sldId id="698" r:id="rId25"/>
    <p:sldId id="699" r:id="rId26"/>
    <p:sldId id="644" r:id="rId27"/>
    <p:sldId id="648" r:id="rId28"/>
    <p:sldId id="645" r:id="rId29"/>
    <p:sldId id="646" r:id="rId30"/>
    <p:sldId id="649" r:id="rId31"/>
    <p:sldId id="647" r:id="rId32"/>
    <p:sldId id="667" r:id="rId33"/>
    <p:sldId id="668" r:id="rId34"/>
    <p:sldId id="611" r:id="rId35"/>
    <p:sldId id="610" r:id="rId36"/>
    <p:sldId id="692" r:id="rId37"/>
    <p:sldId id="693" r:id="rId38"/>
    <p:sldId id="694" r:id="rId39"/>
    <p:sldId id="478" r:id="rId40"/>
    <p:sldId id="679" r:id="rId41"/>
    <p:sldId id="680" r:id="rId42"/>
    <p:sldId id="681" r:id="rId43"/>
    <p:sldId id="682" r:id="rId44"/>
    <p:sldId id="683" r:id="rId45"/>
    <p:sldId id="684" r:id="rId46"/>
    <p:sldId id="685" r:id="rId47"/>
    <p:sldId id="686" r:id="rId48"/>
    <p:sldId id="687" r:id="rId49"/>
    <p:sldId id="688" r:id="rId50"/>
    <p:sldId id="689" r:id="rId51"/>
    <p:sldId id="690" r:id="rId52"/>
    <p:sldId id="691" r:id="rId53"/>
    <p:sldId id="541" r:id="rId54"/>
    <p:sldId id="615" r:id="rId55"/>
    <p:sldId id="616" r:id="rId56"/>
    <p:sldId id="617" r:id="rId57"/>
    <p:sldId id="618" r:id="rId58"/>
    <p:sldId id="619" r:id="rId59"/>
    <p:sldId id="620" r:id="rId60"/>
    <p:sldId id="621" r:id="rId61"/>
    <p:sldId id="622" r:id="rId62"/>
    <p:sldId id="623" r:id="rId63"/>
    <p:sldId id="624" r:id="rId64"/>
    <p:sldId id="625" r:id="rId65"/>
    <p:sldId id="626" r:id="rId66"/>
    <p:sldId id="627" r:id="rId67"/>
    <p:sldId id="628" r:id="rId68"/>
    <p:sldId id="629" r:id="rId69"/>
    <p:sldId id="630" r:id="rId70"/>
    <p:sldId id="631" r:id="rId71"/>
    <p:sldId id="562" r:id="rId72"/>
    <p:sldId id="720" r:id="rId73"/>
    <p:sldId id="721" r:id="rId74"/>
    <p:sldId id="717" r:id="rId75"/>
    <p:sldId id="718" r:id="rId76"/>
    <p:sldId id="719" r:id="rId77"/>
    <p:sldId id="642" r:id="rId78"/>
    <p:sldId id="565" r:id="rId79"/>
    <p:sldId id="566" r:id="rId80"/>
    <p:sldId id="567" r:id="rId81"/>
    <p:sldId id="568" r:id="rId82"/>
    <p:sldId id="288" r:id="rId83"/>
    <p:sldId id="294" r:id="rId84"/>
    <p:sldId id="732" r:id="rId85"/>
    <p:sldId id="700" r:id="rId86"/>
    <p:sldId id="701" r:id="rId87"/>
    <p:sldId id="633" r:id="rId88"/>
    <p:sldId id="634" r:id="rId89"/>
    <p:sldId id="635" r:id="rId90"/>
    <p:sldId id="597" r:id="rId91"/>
    <p:sldId id="640" r:id="rId92"/>
    <p:sldId id="604" r:id="rId93"/>
    <p:sldId id="703" r:id="rId94"/>
    <p:sldId id="713" r:id="rId95"/>
    <p:sldId id="706" r:id="rId96"/>
    <p:sldId id="704" r:id="rId97"/>
    <p:sldId id="705" r:id="rId98"/>
    <p:sldId id="709" r:id="rId99"/>
    <p:sldId id="638" r:id="rId100"/>
    <p:sldId id="673" r:id="rId101"/>
    <p:sldId id="674" r:id="rId102"/>
    <p:sldId id="671" r:id="rId103"/>
    <p:sldId id="672" r:id="rId104"/>
    <p:sldId id="710" r:id="rId105"/>
    <p:sldId id="711" r:id="rId106"/>
    <p:sldId id="722" r:id="rId107"/>
    <p:sldId id="723" r:id="rId108"/>
    <p:sldId id="712" r:id="rId109"/>
    <p:sldId id="724" r:id="rId110"/>
    <p:sldId id="728" r:id="rId111"/>
    <p:sldId id="729" r:id="rId112"/>
    <p:sldId id="730" r:id="rId113"/>
    <p:sldId id="714" r:id="rId114"/>
    <p:sldId id="716" r:id="rId115"/>
    <p:sldId id="731" r:id="rId116"/>
    <p:sldId id="715" r:id="rId117"/>
    <p:sldId id="605" r:id="rId118"/>
    <p:sldId id="669" r:id="rId119"/>
    <p:sldId id="727" r:id="rId120"/>
    <p:sldId id="670" r:id="rId121"/>
    <p:sldId id="725" r:id="rId122"/>
    <p:sldId id="268" r:id="rId123"/>
    <p:sldId id="269" r:id="rId124"/>
    <p:sldId id="259" r:id="rId125"/>
    <p:sldId id="298" r:id="rId126"/>
    <p:sldId id="726" r:id="rId127"/>
    <p:sldId id="299" r:id="rId128"/>
    <p:sldId id="300" r:id="rId129"/>
    <p:sldId id="308" r:id="rId130"/>
    <p:sldId id="309" r:id="rId131"/>
    <p:sldId id="301" r:id="rId132"/>
    <p:sldId id="260" r:id="rId133"/>
    <p:sldId id="262" r:id="rId134"/>
    <p:sldId id="263" r:id="rId135"/>
    <p:sldId id="261" r:id="rId136"/>
    <p:sldId id="302" r:id="rId137"/>
    <p:sldId id="289" r:id="rId138"/>
    <p:sldId id="291" r:id="rId139"/>
    <p:sldId id="290" r:id="rId140"/>
    <p:sldId id="333" r:id="rId141"/>
    <p:sldId id="265" r:id="rId142"/>
    <p:sldId id="334" r:id="rId143"/>
    <p:sldId id="266" r:id="rId144"/>
    <p:sldId id="267" r:id="rId145"/>
    <p:sldId id="305" r:id="rId146"/>
    <p:sldId id="306" r:id="rId147"/>
    <p:sldId id="313" r:id="rId148"/>
    <p:sldId id="312" r:id="rId149"/>
    <p:sldId id="307" r:id="rId150"/>
    <p:sldId id="272" r:id="rId151"/>
    <p:sldId id="335" r:id="rId152"/>
    <p:sldId id="341" r:id="rId153"/>
    <p:sldId id="336" r:id="rId154"/>
    <p:sldId id="320" r:id="rId155"/>
    <p:sldId id="322" r:id="rId156"/>
    <p:sldId id="323" r:id="rId157"/>
    <p:sldId id="321" r:id="rId158"/>
    <p:sldId id="324" r:id="rId159"/>
    <p:sldId id="325" r:id="rId160"/>
    <p:sldId id="326" r:id="rId161"/>
    <p:sldId id="327" r:id="rId162"/>
    <p:sldId id="328" r:id="rId163"/>
    <p:sldId id="329" r:id="rId164"/>
    <p:sldId id="331" r:id="rId165"/>
    <p:sldId id="332" r:id="rId166"/>
    <p:sldId id="270" r:id="rId167"/>
    <p:sldId id="734" r:id="rId168"/>
    <p:sldId id="733" r:id="rId169"/>
    <p:sldId id="271" r:id="rId170"/>
    <p:sldId id="342" r:id="rId171"/>
    <p:sldId id="343" r:id="rId172"/>
    <p:sldId id="315" r:id="rId173"/>
    <p:sldId id="316" r:id="rId174"/>
    <p:sldId id="317" r:id="rId175"/>
    <p:sldId id="318" r:id="rId176"/>
    <p:sldId id="319" r:id="rId177"/>
    <p:sldId id="337" r:id="rId178"/>
    <p:sldId id="338" r:id="rId179"/>
    <p:sldId id="339" r:id="rId180"/>
    <p:sldId id="340" r:id="rId181"/>
    <p:sldId id="736" r:id="rId182"/>
    <p:sldId id="295" r:id="rId183"/>
    <p:sldId id="735" r:id="rId184"/>
    <p:sldId id="293" r:id="rId185"/>
    <p:sldId id="296" r:id="rId186"/>
    <p:sldId id="707" r:id="rId187"/>
    <p:sldId id="708" r:id="rId188"/>
    <p:sldId id="650" r:id="rId189"/>
    <p:sldId id="651" r:id="rId190"/>
    <p:sldId id="652" r:id="rId191"/>
    <p:sldId id="653" r:id="rId192"/>
    <p:sldId id="654" r:id="rId193"/>
    <p:sldId id="655" r:id="rId194"/>
    <p:sldId id="656" r:id="rId195"/>
    <p:sldId id="657" r:id="rId196"/>
    <p:sldId id="658" r:id="rId197"/>
    <p:sldId id="659" r:id="rId198"/>
    <p:sldId id="660" r:id="rId199"/>
    <p:sldId id="661" r:id="rId200"/>
    <p:sldId id="662" r:id="rId201"/>
    <p:sldId id="663" r:id="rId202"/>
    <p:sldId id="664" r:id="rId203"/>
    <p:sldId id="665" r:id="rId204"/>
    <p:sldId id="666" r:id="rId205"/>
    <p:sldId id="577" r:id="rId206"/>
    <p:sldId id="578" r:id="rId207"/>
    <p:sldId id="579" r:id="rId208"/>
    <p:sldId id="580" r:id="rId209"/>
    <p:sldId id="581" r:id="rId210"/>
    <p:sldId id="582" r:id="rId211"/>
    <p:sldId id="583" r:id="rId212"/>
    <p:sldId id="584" r:id="rId213"/>
    <p:sldId id="585" r:id="rId214"/>
    <p:sldId id="586" r:id="rId215"/>
    <p:sldId id="587" r:id="rId216"/>
    <p:sldId id="588" r:id="rId217"/>
    <p:sldId id="589" r:id="rId218"/>
    <p:sldId id="590" r:id="rId219"/>
    <p:sldId id="591" r:id="rId220"/>
    <p:sldId id="592" r:id="rId221"/>
    <p:sldId id="593" r:id="rId222"/>
    <p:sldId id="594" r:id="rId223"/>
    <p:sldId id="595" r:id="rId224"/>
    <p:sldId id="596" r:id="rId2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20"/>
  </p:normalViewPr>
  <p:slideViewPr>
    <p:cSldViewPr>
      <p:cViewPr>
        <p:scale>
          <a:sx n="191" d="100"/>
          <a:sy n="191" d="100"/>
        </p:scale>
        <p:origin x="-768" y="-242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viewProps" Target="view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theme" Target="theme/theme1.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8-14T10:05:44.549"/>
    </inkml:context>
    <inkml:brush xml:id="br0">
      <inkml:brushProperty name="width" value="0.05292" units="cm"/>
      <inkml:brushProperty name="height" value="0.05292" units="cm"/>
      <inkml:brushProperty name="color" value="#FF0000"/>
    </inkml:brush>
  </inkml:definitions>
  <inkml:trace contextRef="#ctx0" brushRef="#br0">7739 15137 0,'19'19'203,"18"-19"-171,-19-93-32,39 37 15,-57 0-15,55-18 16,57-149 0,-57 111-1,95-148 1,-76 148-1,-37 38-15,167-243 32,-166 243-32,36-38 0,-18 0 15,-19 38-15,38-19 16,-38 0-16,37 0 16,-55 19-1,37-19-15,18-75 16,19 19-1,75-260 32,-150 316-47,38 37 0,19-167 32,-38 167-17,-19 0 1,20-37-16,73-130 31,-74 148-15,75-166-1,-75 167 1,38-38 0,-57 56-16,19-37 15,1 18 1,-20 39-1,19-2 17,-37 1-32,19 19 15,-19-1 1,19-19 0,-1 2-1,1 17-15,-19 0 16,37-55-1,-37 55 1,19 0-16,-1-36 16,-18 36-16,56-93 15,-37 94-15,-19-38 16,37-18 15,-19 18-31,1 38 16,-19-1-16,19 0 15,-19 0 1,19 19-16,-19-18 16,0-1-16,18-18 31,19-37-15,-37 55-1,19 0 1,0 1-1,-19-1 1,0 1 0,0-1-1</inkml:trace>
  <inkml:trace contextRef="#ctx0" brushRef="#br0" timeOffset="1256.33">10306 9835 0,'19'-18'172,"19"-1"-172,-2-18 16,21-19-16,17-18 16,-19 36-1,-36 20-15,55-19 16,-74 18-16,57 0 31,-57 1-31,55-19 31,-36 37-15,-19-19-16,19 19 16,-1 0 124,0 0-124,-18 37-1,0 19 1,0-37 0,0-1-1,0 19 1,0 94 15,0-113-15,0 1-1</inkml:trace>
  <inkml:trace contextRef="#ctx0" brushRef="#br0" timeOffset="3728.94">8260 15491 0,'-18'0'203,"18"-19"-203,55-37 15,-17 19-15,36-37 16,38-1 0,-38 19-16,75 1 0,-38-38 15,429-298 17,-335 242-32,-38 38 15,19-20-15,74 1 16,-55 19-16,539-243 31,-539 224-31,0 37 16,-38 0-16,19 19 15,-37-1 1,558-334 15,-521 297-31,-19 19 16,-37 19-16,168-112 15,-167 111 1,91-37 0,21-36-1,315-187 17,-372 242-32,-38 18 15,-36 1-15,130-112 16,74-19 15,-260 168-15,56-19-16,-57 19 15,280-112 17,-205 112-32,-74 19 15,74-20-15,-37-17 16,93-38-1,279-150 17,-390 188-17,36-19-15,39-1 16,-76 38 0,93-94 15,-148 113 0,18-57-15,-19 57-1,20-38 1,-1 37 15,19 1-31,-37-1 16</inkml:trace>
  <inkml:trace contextRef="#ctx0" brushRef="#br0" timeOffset="4920.62">17488 9779 0,'0'-18'172,"111"-19"-172,0-19 16,39 37-16,-21-37 15,2 19-15,74-19 16,-112 38-1,-75 18 142,-18 37-142,0-18 1,-18 18 0,-20 37-1,-36 19 16,37-56-31,18-18 0,19 0 16,0-1 0,0 1-1</inkml:trace>
  <inkml:trace contextRef="#ctx0" brushRef="#br0" timeOffset="7144.01">8092 15826 0,'19'0'140,"148"-38"-140,-17-36 16,17 37-16,38-56 16,-1 37-1,280-74-15,-261 18 16,317-18-1,37-56 1,-280 130 0,-74-18-16,37-1 15,1 1-15,-38 18 0,1 0 16,-38-19 0,18 20-16,-36 17 15,241-129 1,-297 148-1,93-36-15,74 17 16,-112 2 0,-19-2-16,-55 38 15,57-19-15,17 1 16,428-75 15,-409 75-31,-37-20 16,-19 38-16,38-37 15,-112 37 1,-1 0-16,-17-18 16,-20-1-1,1 19 1,18 0 0,-37-19-16,19 19 15,18 0-15,37-37 16,75 19-1,-93-20-15,0 38 16,18 0 0,-37-19-16,38 19 0,-38-18 15,19 18-15,-1 0 16,-36 0 0,93-18-1,-93 18-15,36 0 16,1 0-1,74-19 1,-92 19 0,-2 0-16,-17 0 15,0-19 142</inkml:trace>
  <inkml:trace contextRef="#ctx0" brushRef="#br0" timeOffset="8250.13">16725 13519 0,'19'0'93,"36"0"-93,1 19 32,74 17-32,-74-36 0,-19 0 15,1 0 1,-2 19 0,-17-19-1,19 0-15,-20 19 31,0-19 1,1 0-17,0 0-15,18 0 16,-19 37 125,-18-19-95,0 1-46,-18 37 16,0-56-16,-20 37 16,19-18-1,-36 18-15,36 0 16,0-18-16,-17 18 16,-21 19 15,39-37-16,18-1 173,0 0-172,0 1-1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FEFE5D-F28E-425D-B710-35F65DC9691E}" type="datetimeFigureOut">
              <a:rPr lang="en-US" smtClean="0"/>
              <a:t>3/13/23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9D5D666-951B-48EB-87FD-60AA1AE28DF5}" type="slidenum">
              <a:rPr lang="en-US" smtClean="0"/>
              <a:t>‹#›</a:t>
            </a:fld>
            <a:endParaRPr lang="en-US"/>
          </a:p>
        </p:txBody>
      </p:sp>
    </p:spTree>
    <p:extLst>
      <p:ext uri="{BB962C8B-B14F-4D97-AF65-F5344CB8AC3E}">
        <p14:creationId xmlns:p14="http://schemas.microsoft.com/office/powerpoint/2010/main" val="3224658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lvl1pPr defTabSz="915089" eaLnBrk="0" hangingPunct="0">
              <a:defRPr>
                <a:solidFill>
                  <a:schemeClr val="tx1"/>
                </a:solidFill>
                <a:latin typeface="Arial" charset="0"/>
              </a:defRPr>
            </a:lvl1pPr>
            <a:lvl2pPr marL="729577" indent="-280607" defTabSz="915089" eaLnBrk="0" hangingPunct="0">
              <a:defRPr>
                <a:solidFill>
                  <a:schemeClr val="tx1"/>
                </a:solidFill>
                <a:latin typeface="Arial" charset="0"/>
              </a:defRPr>
            </a:lvl2pPr>
            <a:lvl3pPr marL="1122426" indent="-224485" defTabSz="915089" eaLnBrk="0" hangingPunct="0">
              <a:defRPr>
                <a:solidFill>
                  <a:schemeClr val="tx1"/>
                </a:solidFill>
                <a:latin typeface="Arial" charset="0"/>
              </a:defRPr>
            </a:lvl3pPr>
            <a:lvl4pPr marL="1571396" indent="-224485" defTabSz="915089" eaLnBrk="0" hangingPunct="0">
              <a:defRPr>
                <a:solidFill>
                  <a:schemeClr val="tx1"/>
                </a:solidFill>
                <a:latin typeface="Arial" charset="0"/>
              </a:defRPr>
            </a:lvl4pPr>
            <a:lvl5pPr marL="2020367" indent="-224485" defTabSz="915089" eaLnBrk="0" hangingPunct="0">
              <a:defRPr>
                <a:solidFill>
                  <a:schemeClr val="tx1"/>
                </a:solidFill>
                <a:latin typeface="Arial" charset="0"/>
              </a:defRPr>
            </a:lvl5pPr>
            <a:lvl6pPr marL="2469337" indent="-224485" defTabSz="915089" eaLnBrk="0" fontAlgn="base" hangingPunct="0">
              <a:spcBef>
                <a:spcPct val="0"/>
              </a:spcBef>
              <a:spcAft>
                <a:spcPct val="0"/>
              </a:spcAft>
              <a:defRPr>
                <a:solidFill>
                  <a:schemeClr val="tx1"/>
                </a:solidFill>
                <a:latin typeface="Arial" charset="0"/>
              </a:defRPr>
            </a:lvl6pPr>
            <a:lvl7pPr marL="2918308" indent="-224485" defTabSz="915089" eaLnBrk="0" fontAlgn="base" hangingPunct="0">
              <a:spcBef>
                <a:spcPct val="0"/>
              </a:spcBef>
              <a:spcAft>
                <a:spcPct val="0"/>
              </a:spcAft>
              <a:defRPr>
                <a:solidFill>
                  <a:schemeClr val="tx1"/>
                </a:solidFill>
                <a:latin typeface="Arial" charset="0"/>
              </a:defRPr>
            </a:lvl7pPr>
            <a:lvl8pPr marL="3367278" indent="-224485" defTabSz="915089" eaLnBrk="0" fontAlgn="base" hangingPunct="0">
              <a:spcBef>
                <a:spcPct val="0"/>
              </a:spcBef>
              <a:spcAft>
                <a:spcPct val="0"/>
              </a:spcAft>
              <a:defRPr>
                <a:solidFill>
                  <a:schemeClr val="tx1"/>
                </a:solidFill>
                <a:latin typeface="Arial" charset="0"/>
              </a:defRPr>
            </a:lvl8pPr>
            <a:lvl9pPr marL="3816248" indent="-224485" defTabSz="915089" eaLnBrk="0" fontAlgn="base" hangingPunct="0">
              <a:spcBef>
                <a:spcPct val="0"/>
              </a:spcBef>
              <a:spcAft>
                <a:spcPct val="0"/>
              </a:spcAft>
              <a:defRPr>
                <a:solidFill>
                  <a:schemeClr val="tx1"/>
                </a:solidFill>
                <a:latin typeface="Arial" charset="0"/>
              </a:defRPr>
            </a:lvl9pPr>
          </a:lstStyle>
          <a:p>
            <a:pPr eaLnBrk="1" hangingPunct="1"/>
            <a:fld id="{BD688D79-8BF5-4604-BB1E-BADDE5DFCE90}" type="slidenum">
              <a:rPr lang="en-US"/>
              <a:pPr eaLnBrk="1" hangingPunct="1"/>
              <a:t>1</a:t>
            </a:fld>
            <a:endParaRPr lang="en-US"/>
          </a:p>
        </p:txBody>
      </p:sp>
      <p:sp>
        <p:nvSpPr>
          <p:cNvPr id="67587" name="Rectangle 2"/>
          <p:cNvSpPr>
            <a:spLocks noGrp="1" noRot="1" noChangeAspect="1" noChangeArrowheads="1" noTextEdit="1"/>
          </p:cNvSpPr>
          <p:nvPr>
            <p:ph type="sldImg"/>
          </p:nvPr>
        </p:nvSpPr>
        <p:spPr>
          <a:xfrm>
            <a:off x="1147763" y="688975"/>
            <a:ext cx="4565650" cy="3425825"/>
          </a:xfrm>
          <a:ln/>
        </p:spPr>
      </p:sp>
      <p:sp>
        <p:nvSpPr>
          <p:cNvPr id="67588" name="Rectangle 3"/>
          <p:cNvSpPr>
            <a:spLocks noGrp="1" noChangeArrowheads="1"/>
          </p:cNvSpPr>
          <p:nvPr>
            <p:ph type="body" idx="1"/>
          </p:nvPr>
        </p:nvSpPr>
        <p:spPr>
          <a:xfrm>
            <a:off x="915541" y="4343869"/>
            <a:ext cx="5026920" cy="4111050"/>
          </a:xfrm>
          <a:noFill/>
        </p:spPr>
        <p:txBody>
          <a:bodyPr lIns="89850" tIns="44922" rIns="89850" bIns="44922"/>
          <a:lstStyle/>
          <a:p>
            <a:pPr eaLnBrk="1" hangingPunct="1"/>
            <a:endParaRPr lang="en-US"/>
          </a:p>
        </p:txBody>
      </p:sp>
    </p:spTree>
    <p:extLst>
      <p:ext uri="{BB962C8B-B14F-4D97-AF65-F5344CB8AC3E}">
        <p14:creationId xmlns:p14="http://schemas.microsoft.com/office/powerpoint/2010/main" val="324060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a user wants to read a file, the client will talk to </a:t>
            </a:r>
            <a:r>
              <a:rPr lang="en-US" sz="1200" b="0" i="0" kern="1200" dirty="0" err="1">
                <a:solidFill>
                  <a:schemeClr val="tx1"/>
                </a:solidFill>
                <a:effectLst/>
                <a:latin typeface="+mn-lt"/>
                <a:ea typeface="+mn-ea"/>
                <a:cs typeface="+mn-cs"/>
              </a:rPr>
              <a:t>namenode</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namenode</a:t>
            </a:r>
            <a:r>
              <a:rPr lang="en-US" sz="1200" b="0" i="0" kern="1200" dirty="0">
                <a:solidFill>
                  <a:schemeClr val="tx1"/>
                </a:solidFill>
                <a:effectLst/>
                <a:latin typeface="+mn-lt"/>
                <a:ea typeface="+mn-ea"/>
                <a:cs typeface="+mn-cs"/>
              </a:rPr>
              <a:t> will return the metadata of the file. The metadata has information about the blocks and their locations.</a:t>
            </a:r>
          </a:p>
          <a:p>
            <a:r>
              <a:rPr lang="en-US" sz="1200" b="0" i="0" kern="1200" dirty="0">
                <a:solidFill>
                  <a:schemeClr val="tx1"/>
                </a:solidFill>
                <a:effectLst/>
                <a:latin typeface="+mn-lt"/>
                <a:ea typeface="+mn-ea"/>
                <a:cs typeface="+mn-cs"/>
              </a:rPr>
              <a:t>When the client receives metadata of the file, it communicates with the </a:t>
            </a:r>
            <a:r>
              <a:rPr lang="en-US" sz="1200" b="0" i="0" kern="1200" dirty="0" err="1">
                <a:solidFill>
                  <a:schemeClr val="tx1"/>
                </a:solidFill>
                <a:effectLst/>
                <a:latin typeface="+mn-lt"/>
                <a:ea typeface="+mn-ea"/>
                <a:cs typeface="+mn-cs"/>
              </a:rPr>
              <a:t>datanodes</a:t>
            </a:r>
            <a:r>
              <a:rPr lang="en-US" sz="1200" b="0" i="0" kern="1200" dirty="0">
                <a:solidFill>
                  <a:schemeClr val="tx1"/>
                </a:solidFill>
                <a:effectLst/>
                <a:latin typeface="+mn-lt"/>
                <a:ea typeface="+mn-ea"/>
                <a:cs typeface="+mn-cs"/>
              </a:rPr>
              <a:t> and accesses the data sequentially or parallelly. This way there is no bottleneck in </a:t>
            </a:r>
            <a:r>
              <a:rPr lang="en-US" sz="1200" b="0" i="0" kern="1200" dirty="0" err="1">
                <a:solidFill>
                  <a:schemeClr val="tx1"/>
                </a:solidFill>
                <a:effectLst/>
                <a:latin typeface="+mn-lt"/>
                <a:ea typeface="+mn-ea"/>
                <a:cs typeface="+mn-cs"/>
              </a:rPr>
              <a:t>namenode</a:t>
            </a:r>
            <a:r>
              <a:rPr lang="en-US" sz="1200" b="0" i="0" kern="1200" dirty="0">
                <a:solidFill>
                  <a:schemeClr val="tx1"/>
                </a:solidFill>
                <a:effectLst/>
                <a:latin typeface="+mn-lt"/>
                <a:ea typeface="+mn-ea"/>
                <a:cs typeface="+mn-cs"/>
              </a:rPr>
              <a:t> as client talks to </a:t>
            </a:r>
            <a:r>
              <a:rPr lang="en-US" sz="1200" b="0" i="0" kern="1200" dirty="0" err="1">
                <a:solidFill>
                  <a:schemeClr val="tx1"/>
                </a:solidFill>
                <a:effectLst/>
                <a:latin typeface="+mn-lt"/>
                <a:ea typeface="+mn-ea"/>
                <a:cs typeface="+mn-cs"/>
              </a:rPr>
              <a:t>namenode</a:t>
            </a:r>
            <a:r>
              <a:rPr lang="en-US" sz="1200" b="0" i="0" kern="1200" dirty="0">
                <a:solidFill>
                  <a:schemeClr val="tx1"/>
                </a:solidFill>
                <a:effectLst/>
                <a:latin typeface="+mn-lt"/>
                <a:ea typeface="+mn-ea"/>
                <a:cs typeface="+mn-cs"/>
              </a:rPr>
              <a:t> only once to get the metadata of the files.</a:t>
            </a:r>
          </a:p>
          <a:p>
            <a:r>
              <a:rPr lang="en-US" sz="1200" b="0" i="0" kern="1200" dirty="0">
                <a:solidFill>
                  <a:schemeClr val="tx1"/>
                </a:solidFill>
                <a:effectLst/>
                <a:latin typeface="+mn-lt"/>
                <a:ea typeface="+mn-ea"/>
                <a:cs typeface="+mn-cs"/>
              </a:rPr>
              <a:t>HDFS by design makes sure that no two writers write the same file at the same time by having singular </a:t>
            </a:r>
            <a:r>
              <a:rPr lang="en-US" sz="1200" b="0" i="0" kern="1200" dirty="0" err="1">
                <a:solidFill>
                  <a:schemeClr val="tx1"/>
                </a:solidFill>
                <a:effectLst/>
                <a:latin typeface="+mn-lt"/>
                <a:ea typeface="+mn-ea"/>
                <a:cs typeface="+mn-cs"/>
              </a:rPr>
              <a:t>namenode</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If there are multiple </a:t>
            </a:r>
            <a:r>
              <a:rPr lang="en-US" sz="1200" b="0" i="0" kern="1200" dirty="0" err="1">
                <a:solidFill>
                  <a:schemeClr val="tx1"/>
                </a:solidFill>
                <a:effectLst/>
                <a:latin typeface="+mn-lt"/>
                <a:ea typeface="+mn-ea"/>
                <a:cs typeface="+mn-cs"/>
              </a:rPr>
              <a:t>namenodes</a:t>
            </a:r>
            <a:r>
              <a:rPr lang="en-US" sz="1200" b="0" i="0" kern="1200" dirty="0">
                <a:solidFill>
                  <a:schemeClr val="tx1"/>
                </a:solidFill>
                <a:effectLst/>
                <a:latin typeface="+mn-lt"/>
                <a:ea typeface="+mn-ea"/>
                <a:cs typeface="+mn-cs"/>
              </a:rPr>
              <a:t>, and clients make requests to these different </a:t>
            </a:r>
            <a:r>
              <a:rPr lang="en-US" sz="1200" b="0" i="0" kern="1200" dirty="0" err="1">
                <a:solidFill>
                  <a:schemeClr val="tx1"/>
                </a:solidFill>
                <a:effectLst/>
                <a:latin typeface="+mn-lt"/>
                <a:ea typeface="+mn-ea"/>
                <a:cs typeface="+mn-cs"/>
              </a:rPr>
              <a:t>namenodes</a:t>
            </a:r>
            <a:r>
              <a:rPr lang="en-US" sz="1200" b="0" i="0" kern="1200" dirty="0">
                <a:solidFill>
                  <a:schemeClr val="tx1"/>
                </a:solidFill>
                <a:effectLst/>
                <a:latin typeface="+mn-lt"/>
                <a:ea typeface="+mn-ea"/>
                <a:cs typeface="+mn-cs"/>
              </a:rPr>
              <a:t>, the entire filesystem can get corrupted. This is because these multiple requests can write to a file at the same time.</a:t>
            </a:r>
          </a:p>
          <a:p>
            <a:r>
              <a:rPr lang="en-US" sz="1200" b="0" i="0" kern="1200" dirty="0">
                <a:solidFill>
                  <a:schemeClr val="tx1"/>
                </a:solidFill>
                <a:effectLst/>
                <a:latin typeface="+mn-lt"/>
                <a:ea typeface="+mn-ea"/>
                <a:cs typeface="+mn-cs"/>
              </a:rPr>
              <a:t>Let’s understand how files are written to HDFS. When a user uploads a file to HDFS, the client on behalf of the user tells the </a:t>
            </a:r>
            <a:r>
              <a:rPr lang="en-US" sz="1200" b="0" i="0" kern="1200" dirty="0" err="1">
                <a:solidFill>
                  <a:schemeClr val="tx1"/>
                </a:solidFill>
                <a:effectLst/>
                <a:latin typeface="+mn-lt"/>
                <a:ea typeface="+mn-ea"/>
                <a:cs typeface="+mn-cs"/>
              </a:rPr>
              <a:t>namenode</a:t>
            </a:r>
            <a:r>
              <a:rPr lang="en-US" sz="1200" b="0" i="0" kern="1200" dirty="0">
                <a:solidFill>
                  <a:schemeClr val="tx1"/>
                </a:solidFill>
                <a:effectLst/>
                <a:latin typeface="+mn-lt"/>
                <a:ea typeface="+mn-ea"/>
                <a:cs typeface="+mn-cs"/>
              </a:rPr>
              <a:t> that it wants to create the file. The </a:t>
            </a:r>
            <a:r>
              <a:rPr lang="en-US" sz="1200" b="0" i="0" kern="1200" dirty="0" err="1">
                <a:solidFill>
                  <a:schemeClr val="tx1"/>
                </a:solidFill>
                <a:effectLst/>
                <a:latin typeface="+mn-lt"/>
                <a:ea typeface="+mn-ea"/>
                <a:cs typeface="+mn-cs"/>
              </a:rPr>
              <a:t>namenode</a:t>
            </a:r>
            <a:r>
              <a:rPr lang="en-US" sz="1200" b="0" i="0" kern="1200" dirty="0">
                <a:solidFill>
                  <a:schemeClr val="tx1"/>
                </a:solidFill>
                <a:effectLst/>
                <a:latin typeface="+mn-lt"/>
                <a:ea typeface="+mn-ea"/>
                <a:cs typeface="+mn-cs"/>
              </a:rPr>
              <a:t> replies back with the locations of </a:t>
            </a:r>
            <a:r>
              <a:rPr lang="en-US" sz="1200" b="0" i="0" kern="1200" dirty="0" err="1">
                <a:solidFill>
                  <a:schemeClr val="tx1"/>
                </a:solidFill>
                <a:effectLst/>
                <a:latin typeface="+mn-lt"/>
                <a:ea typeface="+mn-ea"/>
                <a:cs typeface="+mn-cs"/>
              </a:rPr>
              <a:t>datanodes</a:t>
            </a:r>
            <a:r>
              <a:rPr lang="en-US" sz="1200" b="0" i="0" kern="1200" dirty="0">
                <a:solidFill>
                  <a:schemeClr val="tx1"/>
                </a:solidFill>
                <a:effectLst/>
                <a:latin typeface="+mn-lt"/>
                <a:ea typeface="+mn-ea"/>
                <a:cs typeface="+mn-cs"/>
              </a:rPr>
              <a:t> where the file can be written. Also, </a:t>
            </a:r>
            <a:r>
              <a:rPr lang="en-US" sz="1200" b="0" i="0" kern="1200" dirty="0" err="1">
                <a:solidFill>
                  <a:schemeClr val="tx1"/>
                </a:solidFill>
                <a:effectLst/>
                <a:latin typeface="+mn-lt"/>
                <a:ea typeface="+mn-ea"/>
                <a:cs typeface="+mn-cs"/>
              </a:rPr>
              <a:t>namenode</a:t>
            </a:r>
            <a:r>
              <a:rPr lang="en-US" sz="1200" b="0" i="0" kern="1200" dirty="0">
                <a:solidFill>
                  <a:schemeClr val="tx1"/>
                </a:solidFill>
                <a:effectLst/>
                <a:latin typeface="+mn-lt"/>
                <a:ea typeface="+mn-ea"/>
                <a:cs typeface="+mn-cs"/>
              </a:rPr>
              <a:t> creates a temporary entry in the metadata.</a:t>
            </a:r>
          </a:p>
          <a:p>
            <a:r>
              <a:rPr lang="en-US" sz="1200" b="0" i="0" kern="1200" dirty="0">
                <a:solidFill>
                  <a:schemeClr val="tx1"/>
                </a:solidFill>
                <a:effectLst/>
                <a:latin typeface="+mn-lt"/>
                <a:ea typeface="+mn-ea"/>
                <a:cs typeface="+mn-cs"/>
              </a:rPr>
              <a:t>The client then opens the output stream and writes the file to the first </a:t>
            </a:r>
            <a:r>
              <a:rPr lang="en-US" sz="1200" b="0" i="0" kern="1200" dirty="0" err="1">
                <a:solidFill>
                  <a:schemeClr val="tx1"/>
                </a:solidFill>
                <a:effectLst/>
                <a:latin typeface="+mn-lt"/>
                <a:ea typeface="+mn-ea"/>
                <a:cs typeface="+mn-cs"/>
              </a:rPr>
              <a:t>datanode</a:t>
            </a:r>
            <a:r>
              <a:rPr lang="en-US" sz="1200" b="0" i="0" kern="1200" dirty="0">
                <a:solidFill>
                  <a:schemeClr val="tx1"/>
                </a:solidFill>
                <a:effectLst/>
                <a:latin typeface="+mn-lt"/>
                <a:ea typeface="+mn-ea"/>
                <a:cs typeface="+mn-cs"/>
              </a:rPr>
              <a:t>. The first </a:t>
            </a:r>
            <a:r>
              <a:rPr lang="en-US" sz="1200" b="0" i="0" kern="1200" dirty="0" err="1">
                <a:solidFill>
                  <a:schemeClr val="tx1"/>
                </a:solidFill>
                <a:effectLst/>
                <a:latin typeface="+mn-lt"/>
                <a:ea typeface="+mn-ea"/>
                <a:cs typeface="+mn-cs"/>
              </a:rPr>
              <a:t>datanode</a:t>
            </a:r>
            <a:r>
              <a:rPr lang="en-US" sz="1200" b="0" i="0" kern="1200" dirty="0">
                <a:solidFill>
                  <a:schemeClr val="tx1"/>
                </a:solidFill>
                <a:effectLst/>
                <a:latin typeface="+mn-lt"/>
                <a:ea typeface="+mn-ea"/>
                <a:cs typeface="+mn-cs"/>
              </a:rPr>
              <a:t> is the one which is closest to the client machine. If the client is on a machine which is also a </a:t>
            </a:r>
            <a:r>
              <a:rPr lang="en-US" sz="1200" b="0" i="0" kern="1200" dirty="0" err="1">
                <a:solidFill>
                  <a:schemeClr val="tx1"/>
                </a:solidFill>
                <a:effectLst/>
                <a:latin typeface="+mn-lt"/>
                <a:ea typeface="+mn-ea"/>
                <a:cs typeface="+mn-cs"/>
              </a:rPr>
              <a:t>datanode</a:t>
            </a:r>
            <a:r>
              <a:rPr lang="en-US" sz="1200" b="0" i="0" kern="1200" dirty="0">
                <a:solidFill>
                  <a:schemeClr val="tx1"/>
                </a:solidFill>
                <a:effectLst/>
                <a:latin typeface="+mn-lt"/>
                <a:ea typeface="+mn-ea"/>
                <a:cs typeface="+mn-cs"/>
              </a:rPr>
              <a:t>, the first copy will be written on this machine.</a:t>
            </a:r>
          </a:p>
          <a:p>
            <a:r>
              <a:rPr lang="en-US" sz="1200" b="0" i="0" kern="1200" dirty="0">
                <a:solidFill>
                  <a:schemeClr val="tx1"/>
                </a:solidFill>
                <a:effectLst/>
                <a:latin typeface="+mn-lt"/>
                <a:ea typeface="+mn-ea"/>
                <a:cs typeface="+mn-cs"/>
              </a:rPr>
              <a:t>Once the file is stored on one </a:t>
            </a:r>
            <a:r>
              <a:rPr lang="en-US" sz="1200" b="0" i="0" kern="1200" dirty="0" err="1">
                <a:solidFill>
                  <a:schemeClr val="tx1"/>
                </a:solidFill>
                <a:effectLst/>
                <a:latin typeface="+mn-lt"/>
                <a:ea typeface="+mn-ea"/>
                <a:cs typeface="+mn-cs"/>
              </a:rPr>
              <a:t>datanode</a:t>
            </a:r>
            <a:r>
              <a:rPr lang="en-US" sz="1200" b="0" i="0" kern="1200" dirty="0">
                <a:solidFill>
                  <a:schemeClr val="tx1"/>
                </a:solidFill>
                <a:effectLst/>
                <a:latin typeface="+mn-lt"/>
                <a:ea typeface="+mn-ea"/>
                <a:cs typeface="+mn-cs"/>
              </a:rPr>
              <a:t>, the data gets copied to the other </a:t>
            </a:r>
            <a:r>
              <a:rPr lang="en-US" sz="1200" b="0" i="0" kern="1200" dirty="0" err="1">
                <a:solidFill>
                  <a:schemeClr val="tx1"/>
                </a:solidFill>
                <a:effectLst/>
                <a:latin typeface="+mn-lt"/>
                <a:ea typeface="+mn-ea"/>
                <a:cs typeface="+mn-cs"/>
              </a:rPr>
              <a:t>datanodes</a:t>
            </a:r>
            <a:r>
              <a:rPr lang="en-US" sz="1200" b="0" i="0" kern="1200" dirty="0">
                <a:solidFill>
                  <a:schemeClr val="tx1"/>
                </a:solidFill>
                <a:effectLst/>
                <a:latin typeface="+mn-lt"/>
                <a:ea typeface="+mn-ea"/>
                <a:cs typeface="+mn-cs"/>
              </a:rPr>
              <a:t> simultaneously. Also, once the first copy is completely written, the </a:t>
            </a:r>
            <a:r>
              <a:rPr lang="en-US" sz="1200" b="0" i="0" kern="1200" dirty="0" err="1">
                <a:solidFill>
                  <a:schemeClr val="tx1"/>
                </a:solidFill>
                <a:effectLst/>
                <a:latin typeface="+mn-lt"/>
                <a:ea typeface="+mn-ea"/>
                <a:cs typeface="+mn-cs"/>
              </a:rPr>
              <a:t>datanode</a:t>
            </a:r>
            <a:r>
              <a:rPr lang="en-US" sz="1200" b="0" i="0" kern="1200" dirty="0">
                <a:solidFill>
                  <a:schemeClr val="tx1"/>
                </a:solidFill>
                <a:effectLst/>
                <a:latin typeface="+mn-lt"/>
                <a:ea typeface="+mn-ea"/>
                <a:cs typeface="+mn-cs"/>
              </a:rPr>
              <a:t> informs the client that the file is created.</a:t>
            </a:r>
          </a:p>
          <a:p>
            <a:r>
              <a:rPr lang="en-US" sz="1200" b="0" i="0" kern="1200" dirty="0">
                <a:solidFill>
                  <a:schemeClr val="tx1"/>
                </a:solidFill>
                <a:effectLst/>
                <a:latin typeface="+mn-lt"/>
                <a:ea typeface="+mn-ea"/>
                <a:cs typeface="+mn-cs"/>
              </a:rPr>
              <a:t>The client then confirms to the </a:t>
            </a:r>
            <a:r>
              <a:rPr lang="en-US" sz="1200" b="0" i="0" kern="1200" dirty="0" err="1">
                <a:solidFill>
                  <a:schemeClr val="tx1"/>
                </a:solidFill>
                <a:effectLst/>
                <a:latin typeface="+mn-lt"/>
                <a:ea typeface="+mn-ea"/>
                <a:cs typeface="+mn-cs"/>
              </a:rPr>
              <a:t>namenode</a:t>
            </a:r>
            <a:r>
              <a:rPr lang="en-US" sz="1200" b="0" i="0" kern="1200" dirty="0">
                <a:solidFill>
                  <a:schemeClr val="tx1"/>
                </a:solidFill>
                <a:effectLst/>
                <a:latin typeface="+mn-lt"/>
                <a:ea typeface="+mn-ea"/>
                <a:cs typeface="+mn-cs"/>
              </a:rPr>
              <a:t> that the file has been created. The </a:t>
            </a:r>
            <a:r>
              <a:rPr lang="en-US" sz="1200" b="0" i="0" kern="1200" dirty="0" err="1">
                <a:solidFill>
                  <a:schemeClr val="tx1"/>
                </a:solidFill>
                <a:effectLst/>
                <a:latin typeface="+mn-lt"/>
                <a:ea typeface="+mn-ea"/>
                <a:cs typeface="+mn-cs"/>
              </a:rPr>
              <a:t>namenode</a:t>
            </a:r>
            <a:r>
              <a:rPr lang="en-US" sz="1200" b="0" i="0" kern="1200" dirty="0">
                <a:solidFill>
                  <a:schemeClr val="tx1"/>
                </a:solidFill>
                <a:effectLst/>
                <a:latin typeface="+mn-lt"/>
                <a:ea typeface="+mn-ea"/>
                <a:cs typeface="+mn-cs"/>
              </a:rPr>
              <a:t> crosschecks this with the </a:t>
            </a:r>
            <a:r>
              <a:rPr lang="en-US" sz="1200" b="0" i="0" kern="1200" dirty="0" err="1">
                <a:solidFill>
                  <a:schemeClr val="tx1"/>
                </a:solidFill>
                <a:effectLst/>
                <a:latin typeface="+mn-lt"/>
                <a:ea typeface="+mn-ea"/>
                <a:cs typeface="+mn-cs"/>
              </a:rPr>
              <a:t>datanodes</a:t>
            </a:r>
            <a:r>
              <a:rPr lang="en-US" sz="1200" b="0" i="0" kern="1200" dirty="0">
                <a:solidFill>
                  <a:schemeClr val="tx1"/>
                </a:solidFill>
                <a:effectLst/>
                <a:latin typeface="+mn-lt"/>
                <a:ea typeface="+mn-ea"/>
                <a:cs typeface="+mn-cs"/>
              </a:rPr>
              <a:t> and updates the entry in the metadata successfully.</a:t>
            </a:r>
          </a:p>
          <a:p>
            <a:r>
              <a:rPr lang="en-US" sz="1200" b="0" i="0" kern="1200" dirty="0">
                <a:solidFill>
                  <a:schemeClr val="tx1"/>
                </a:solidFill>
                <a:effectLst/>
                <a:latin typeface="+mn-lt"/>
                <a:ea typeface="+mn-ea"/>
                <a:cs typeface="+mn-cs"/>
              </a:rPr>
              <a:t>Now, lets try to understand what happens while reading a file from HDFS.</a:t>
            </a:r>
          </a:p>
          <a:p>
            <a:r>
              <a:rPr lang="en-US" sz="1200" b="0" i="0" kern="1200" dirty="0">
                <a:solidFill>
                  <a:schemeClr val="tx1"/>
                </a:solidFill>
                <a:effectLst/>
                <a:latin typeface="+mn-lt"/>
                <a:ea typeface="+mn-ea"/>
                <a:cs typeface="+mn-cs"/>
              </a:rPr>
              <a:t>When a user wants to read a file, the HDFS client, on behalf of the user, talk to the </a:t>
            </a:r>
            <a:r>
              <a:rPr lang="en-US" sz="1200" b="0" i="0" kern="1200" dirty="0" err="1">
                <a:solidFill>
                  <a:schemeClr val="tx1"/>
                </a:solidFill>
                <a:effectLst/>
                <a:latin typeface="+mn-lt"/>
                <a:ea typeface="+mn-ea"/>
                <a:cs typeface="+mn-cs"/>
              </a:rPr>
              <a:t>namenode</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Namenode</a:t>
            </a:r>
            <a:r>
              <a:rPr lang="en-US" sz="1200" b="0" i="0" kern="1200" dirty="0">
                <a:solidFill>
                  <a:schemeClr val="tx1"/>
                </a:solidFill>
                <a:effectLst/>
                <a:latin typeface="+mn-lt"/>
                <a:ea typeface="+mn-ea"/>
                <a:cs typeface="+mn-cs"/>
              </a:rPr>
              <a:t> provides the locations of various blocks of this file and their replicas instead of giving back the actual data.</a:t>
            </a:r>
          </a:p>
          <a:p>
            <a:r>
              <a:rPr lang="en-US" sz="1200" b="0" i="0" kern="1200" dirty="0">
                <a:solidFill>
                  <a:schemeClr val="tx1"/>
                </a:solidFill>
                <a:effectLst/>
                <a:latin typeface="+mn-lt"/>
                <a:ea typeface="+mn-ea"/>
                <a:cs typeface="+mn-cs"/>
              </a:rPr>
              <a:t>Out of these locations, the client chooses the </a:t>
            </a:r>
            <a:r>
              <a:rPr lang="en-US" sz="1200" b="0" i="0" kern="1200" dirty="0" err="1">
                <a:solidFill>
                  <a:schemeClr val="tx1"/>
                </a:solidFill>
                <a:effectLst/>
                <a:latin typeface="+mn-lt"/>
                <a:ea typeface="+mn-ea"/>
                <a:cs typeface="+mn-cs"/>
              </a:rPr>
              <a:t>datanodes</a:t>
            </a:r>
            <a:r>
              <a:rPr lang="en-US" sz="1200" b="0" i="0" kern="1200" dirty="0">
                <a:solidFill>
                  <a:schemeClr val="tx1"/>
                </a:solidFill>
                <a:effectLst/>
                <a:latin typeface="+mn-lt"/>
                <a:ea typeface="+mn-ea"/>
                <a:cs typeface="+mn-cs"/>
              </a:rPr>
              <a:t> closer to it. The client talks to these </a:t>
            </a:r>
            <a:r>
              <a:rPr lang="en-US" sz="1200" b="0" i="0" kern="1200" dirty="0" err="1">
                <a:solidFill>
                  <a:schemeClr val="tx1"/>
                </a:solidFill>
                <a:effectLst/>
                <a:latin typeface="+mn-lt"/>
                <a:ea typeface="+mn-ea"/>
                <a:cs typeface="+mn-cs"/>
              </a:rPr>
              <a:t>datanodes</a:t>
            </a:r>
            <a:r>
              <a:rPr lang="en-US" sz="1200" b="0" i="0" kern="1200" dirty="0">
                <a:solidFill>
                  <a:schemeClr val="tx1"/>
                </a:solidFill>
                <a:effectLst/>
                <a:latin typeface="+mn-lt"/>
                <a:ea typeface="+mn-ea"/>
                <a:cs typeface="+mn-cs"/>
              </a:rPr>
              <a:t> directly and reads the data from these blocks.</a:t>
            </a:r>
          </a:p>
          <a:p>
            <a:r>
              <a:rPr lang="en-US" sz="1200" b="0" i="0" kern="1200" dirty="0">
                <a:solidFill>
                  <a:schemeClr val="tx1"/>
                </a:solidFill>
                <a:effectLst/>
                <a:latin typeface="+mn-lt"/>
                <a:ea typeface="+mn-ea"/>
                <a:cs typeface="+mn-cs"/>
              </a:rPr>
              <a:t>The client can read blocks of the file either sequentially or simultaneously.</a:t>
            </a:r>
          </a:p>
          <a:p>
            <a:endParaRPr lang="en-IN" dirty="0"/>
          </a:p>
        </p:txBody>
      </p:sp>
      <p:sp>
        <p:nvSpPr>
          <p:cNvPr id="4" name="Slide Number Placeholder 3"/>
          <p:cNvSpPr>
            <a:spLocks noGrp="1"/>
          </p:cNvSpPr>
          <p:nvPr>
            <p:ph type="sldNum" sz="quarter" idx="5"/>
          </p:nvPr>
        </p:nvSpPr>
        <p:spPr/>
        <p:txBody>
          <a:bodyPr/>
          <a:lstStyle/>
          <a:p>
            <a:fld id="{48EB7D37-D832-48EB-A6E0-9549C884EDA2}" type="slidenum">
              <a:rPr lang="en-IN" smtClean="0"/>
              <a:t>122</a:t>
            </a:fld>
            <a:endParaRPr lang="en-IN"/>
          </a:p>
        </p:txBody>
      </p:sp>
    </p:spTree>
    <p:extLst>
      <p:ext uri="{BB962C8B-B14F-4D97-AF65-F5344CB8AC3E}">
        <p14:creationId xmlns:p14="http://schemas.microsoft.com/office/powerpoint/2010/main" val="3873348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6BCC44F-C5AC-45B6-8239-EF1D34AC5485}" type="datetimeFigureOut">
              <a:rPr lang="en-US" smtClean="0"/>
              <a:t>3/13/23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76518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BCC44F-C5AC-45B6-8239-EF1D34AC5485}" type="datetimeFigureOut">
              <a:rPr lang="en-US" smtClean="0"/>
              <a:t>3/13/23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621248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BCC44F-C5AC-45B6-8239-EF1D34AC5485}" type="datetimeFigureOut">
              <a:rPr lang="en-US" smtClean="0"/>
              <a:t>3/13/23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2269266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BCC44F-C5AC-45B6-8239-EF1D34AC5485}" type="datetimeFigureOut">
              <a:rPr lang="en-US" smtClean="0"/>
              <a:t>3/13/23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308193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BCC44F-C5AC-45B6-8239-EF1D34AC5485}" type="datetimeFigureOut">
              <a:rPr lang="en-US" smtClean="0"/>
              <a:t>3/13/23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500533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6BCC44F-C5AC-45B6-8239-EF1D34AC5485}" type="datetimeFigureOut">
              <a:rPr lang="en-US" smtClean="0"/>
              <a:t>3/13/23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892156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6BCC44F-C5AC-45B6-8239-EF1D34AC5485}" type="datetimeFigureOut">
              <a:rPr lang="en-US" smtClean="0"/>
              <a:t>3/13/23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957861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6BCC44F-C5AC-45B6-8239-EF1D34AC5485}" type="datetimeFigureOut">
              <a:rPr lang="en-US" smtClean="0"/>
              <a:t>3/13/23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119173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BCC44F-C5AC-45B6-8239-EF1D34AC5485}" type="datetimeFigureOut">
              <a:rPr lang="en-US" smtClean="0"/>
              <a:t>3/13/23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2678835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BCC44F-C5AC-45B6-8239-EF1D34AC5485}" type="datetimeFigureOut">
              <a:rPr lang="en-US" smtClean="0"/>
              <a:t>3/13/23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52679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BCC44F-C5AC-45B6-8239-EF1D34AC5485}" type="datetimeFigureOut">
              <a:rPr lang="en-US" smtClean="0"/>
              <a:t>3/13/23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470170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BCC44F-C5AC-45B6-8239-EF1D34AC5485}" type="datetimeFigureOut">
              <a:rPr lang="en-US" smtClean="0"/>
              <a:t>3/13/23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DFFFFD-3B3E-4576-A5F0-2FC5AA489A90}" type="slidenum">
              <a:rPr lang="en-US" smtClean="0"/>
              <a:t>‹#›</a:t>
            </a:fld>
            <a:endParaRPr lang="en-US"/>
          </a:p>
        </p:txBody>
      </p:sp>
    </p:spTree>
    <p:extLst>
      <p:ext uri="{BB962C8B-B14F-4D97-AF65-F5344CB8AC3E}">
        <p14:creationId xmlns:p14="http://schemas.microsoft.com/office/powerpoint/2010/main" val="302273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90.gif"/><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94.png"/><Relationship Id="rId1" Type="http://schemas.openxmlformats.org/officeDocument/2006/relationships/slideLayout" Target="../slideLayouts/slideLayout6.xml"/><Relationship Id="rId4" Type="http://schemas.openxmlformats.org/officeDocument/2006/relationships/image" Target="../media/image840.png"/></Relationships>
</file>

<file path=ppt/slides/_rels/slide15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hyperlink" Target="https://data-flair.training/blogs/top-hadoop-hdfs-commands-tutoria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hyperlink" Target="https://aws.amazon.com/s3/" TargetMode="External"/><Relationship Id="rId2" Type="http://schemas.openxmlformats.org/officeDocument/2006/relationships/hyperlink" Target="https://hortonworks.com/apache/hdfs/" TargetMode="External"/><Relationship Id="rId1" Type="http://schemas.openxmlformats.org/officeDocument/2006/relationships/slideLayout" Target="../slideLayouts/slideLayout2.xml"/><Relationship Id="rId4" Type="http://schemas.openxmlformats.org/officeDocument/2006/relationships/hyperlink" Target="https://www.mongodb.com/" TargetMode="Externa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hyperlink" Target="https://spark.apache.org/" TargetMode="Externa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hyperlink" Target="https://www.postgresql.org/" TargetMode="External"/><Relationship Id="rId2" Type="http://schemas.openxmlformats.org/officeDocument/2006/relationships/hyperlink" Target="https://spark.apache.org/" TargetMode="External"/><Relationship Id="rId1" Type="http://schemas.openxmlformats.org/officeDocument/2006/relationships/slideLayout" Target="../slideLayouts/slideLayout2.xml"/><Relationship Id="rId4" Type="http://schemas.openxmlformats.org/officeDocument/2006/relationships/hyperlink" Target="https://aws.amazon.com/redshift/" TargetMode="External"/></Relationships>
</file>

<file path=ppt/slides/_rels/slide19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hyperlink" Target="http://chart.io/" TargetMode="External"/><Relationship Id="rId2" Type="http://schemas.openxmlformats.org/officeDocument/2006/relationships/hyperlink" Target="https://www.tableau.com/" TargetMode="External"/><Relationship Id="rId1" Type="http://schemas.openxmlformats.org/officeDocument/2006/relationships/slideLayout" Target="../slideLayouts/slideLayout2.xml"/><Relationship Id="rId4" Type="http://schemas.openxmlformats.org/officeDocument/2006/relationships/hyperlink" Target="https://looker.com/"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tutorialspoint.com/big_data_analytics/index.htm" TargetMode="External"/><Relationship Id="rId2" Type="http://schemas.openxmlformats.org/officeDocument/2006/relationships/hyperlink" Target="https://www.w3schools.in/hadoop-tutorial/what-is-big-data/"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28.jp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30.jp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hyperlink" Target="https://en.wikipedia.org/wiki/Real-time_web" TargetMode="External"/><Relationship Id="rId2" Type="http://schemas.openxmlformats.org/officeDocument/2006/relationships/hyperlink" Target="https://en.wikipedia.org/wiki/Big_data" TargetMode="Externa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31.jp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jp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looker.com/"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en.wikipedia.org/wiki/Wireless_sensor_networks" TargetMode="External"/><Relationship Id="rId2" Type="http://schemas.openxmlformats.org/officeDocument/2006/relationships/hyperlink" Target="https://en.wikipedia.org/wiki/Cellular_network" TargetMode="External"/><Relationship Id="rId1" Type="http://schemas.openxmlformats.org/officeDocument/2006/relationships/slideLayout" Target="../slideLayouts/slideLayout2.xml"/><Relationship Id="rId6" Type="http://schemas.openxmlformats.org/officeDocument/2006/relationships/hyperlink" Target="https://en.wikipedia.org/wiki/Cloud_computing" TargetMode="External"/><Relationship Id="rId5" Type="http://schemas.openxmlformats.org/officeDocument/2006/relationships/hyperlink" Target="https://en.wikipedia.org/wiki/Cluster_computing" TargetMode="External"/><Relationship Id="rId4" Type="http://schemas.openxmlformats.org/officeDocument/2006/relationships/hyperlink" Target="https://en.wikipedia.org/wiki/Industrial_control_systems"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57.jpeg"/><Relationship Id="rId3" Type="http://schemas.microsoft.com/office/2007/relationships/hdphoto" Target="../media/hdphoto2.wdp"/><Relationship Id="rId7" Type="http://schemas.openxmlformats.org/officeDocument/2006/relationships/image" Target="../media/image56.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5.gif"/><Relationship Id="rId5" Type="http://schemas.openxmlformats.org/officeDocument/2006/relationships/image" Target="../media/image54.png"/><Relationship Id="rId4" Type="http://schemas.openxmlformats.org/officeDocument/2006/relationships/hyperlink" Target="http://en.wikipedia.org/wiki/Nutch"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gif"/><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jpeg"/><Relationship Id="rId4" Type="http://schemas.openxmlformats.org/officeDocument/2006/relationships/image" Target="../media/image60.jpeg"/></Relationships>
</file>

<file path=ppt/slides/_rels/slide8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559829" y="2045518"/>
            <a:ext cx="7848600" cy="1600200"/>
          </a:xfrm>
        </p:spPr>
        <p:txBody>
          <a:bodyPr>
            <a:normAutofit/>
          </a:bodyPr>
          <a:lstStyle/>
          <a:p>
            <a:pPr algn="ctr" fontAlgn="auto">
              <a:spcAft>
                <a:spcPts val="0"/>
              </a:spcAft>
              <a:defRPr/>
            </a:pPr>
            <a:r>
              <a:rPr lang="en-US" dirty="0"/>
              <a:t>Introduction to Big Data Analytics </a:t>
            </a:r>
            <a:br>
              <a:rPr lang="en-US" dirty="0"/>
            </a:br>
            <a:r>
              <a:rPr lang="en-US" dirty="0"/>
              <a:t>(BCSE0157)</a:t>
            </a:r>
          </a:p>
        </p:txBody>
      </p:sp>
      <p:sp>
        <p:nvSpPr>
          <p:cNvPr id="2" name="Rectangle 1"/>
          <p:cNvSpPr/>
          <p:nvPr/>
        </p:nvSpPr>
        <p:spPr>
          <a:xfrm>
            <a:off x="1532041" y="4876800"/>
            <a:ext cx="5904180" cy="1077218"/>
          </a:xfrm>
          <a:prstGeom prst="rect">
            <a:avLst/>
          </a:prstGeom>
        </p:spPr>
        <p:txBody>
          <a:bodyPr wrap="none">
            <a:spAutoFit/>
          </a:bodyPr>
          <a:lstStyle/>
          <a:p>
            <a:pPr algn="ctr"/>
            <a:r>
              <a:rPr lang="en-US" sz="3200" b="1" dirty="0">
                <a:solidFill>
                  <a:srgbClr val="C00000"/>
                </a:solidFill>
              </a:rPr>
              <a:t>Dr. Robin Singh Bhadoria,</a:t>
            </a:r>
            <a:endParaRPr lang="en-IN" sz="3200" b="1" dirty="0">
              <a:solidFill>
                <a:srgbClr val="C00000"/>
              </a:solidFill>
            </a:endParaRPr>
          </a:p>
          <a:p>
            <a:pPr algn="ctr"/>
            <a:r>
              <a:rPr lang="en-IN" sz="3200" b="1" dirty="0">
                <a:solidFill>
                  <a:srgbClr val="C00000"/>
                </a:solidFill>
              </a:rPr>
              <a:t>Associate Professor, Dept. of CEA</a:t>
            </a:r>
            <a:endParaRPr lang="en-US" sz="3200" b="1" dirty="0">
              <a:solidFill>
                <a:srgbClr val="C00000"/>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7400" y="0"/>
            <a:ext cx="3116263" cy="1957436"/>
          </a:xfrm>
          <a:prstGeom prst="rect">
            <a:avLst/>
          </a:prstGeom>
        </p:spPr>
      </p:pic>
      <p:sp>
        <p:nvSpPr>
          <p:cNvPr id="8" name="Rectangle 7"/>
          <p:cNvSpPr/>
          <p:nvPr/>
        </p:nvSpPr>
        <p:spPr>
          <a:xfrm>
            <a:off x="3389310" y="3797361"/>
            <a:ext cx="1421928" cy="461665"/>
          </a:xfrm>
          <a:prstGeom prst="rect">
            <a:avLst/>
          </a:prstGeom>
        </p:spPr>
        <p:txBody>
          <a:bodyPr wrap="none">
            <a:spAutoFit/>
          </a:bodyPr>
          <a:lstStyle/>
          <a:p>
            <a:r>
              <a:rPr lang="en-US" sz="2400" b="1" dirty="0"/>
              <a:t>Credit: 03</a:t>
            </a:r>
            <a:endParaRPr lang="en-IN" sz="2400" b="1" dirty="0"/>
          </a:p>
        </p:txBody>
      </p:sp>
    </p:spTree>
    <p:extLst>
      <p:ext uri="{BB962C8B-B14F-4D97-AF65-F5344CB8AC3E}">
        <p14:creationId xmlns:p14="http://schemas.microsoft.com/office/powerpoint/2010/main" val="3987656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Big Data Analytics</a:t>
            </a:r>
          </a:p>
        </p:txBody>
      </p:sp>
      <p:sp>
        <p:nvSpPr>
          <p:cNvPr id="3" name="Content Placeholder 2"/>
          <p:cNvSpPr>
            <a:spLocks noGrp="1"/>
          </p:cNvSpPr>
          <p:nvPr>
            <p:ph idx="1"/>
          </p:nvPr>
        </p:nvSpPr>
        <p:spPr>
          <a:xfrm>
            <a:off x="312930" y="1295400"/>
            <a:ext cx="8373869" cy="4685295"/>
          </a:xfrm>
        </p:spPr>
        <p:txBody>
          <a:bodyPr>
            <a:noAutofit/>
          </a:bodyPr>
          <a:lstStyle/>
          <a:p>
            <a:pPr algn="just"/>
            <a:r>
              <a:rPr lang="en-IN" dirty="0"/>
              <a:t>Big Data analytics is a process used to extract meaningful insights, such as hidden patterns, unknown correlations, market trends, and customer preferences. </a:t>
            </a:r>
          </a:p>
          <a:p>
            <a:pPr algn="just"/>
            <a:endParaRPr lang="en-IN" dirty="0"/>
          </a:p>
          <a:p>
            <a:pPr algn="just"/>
            <a:r>
              <a:rPr lang="en-IN" dirty="0"/>
              <a:t>Benefits:</a:t>
            </a:r>
          </a:p>
          <a:p>
            <a:pPr lvl="1" algn="just"/>
            <a:r>
              <a:rPr lang="en-IN" sz="2400" b="1" dirty="0"/>
              <a:t>Risk Management </a:t>
            </a:r>
          </a:p>
          <a:p>
            <a:pPr lvl="1" algn="just"/>
            <a:r>
              <a:rPr lang="en-IN" sz="2400" b="1" dirty="0"/>
              <a:t>Product Development and Innovations</a:t>
            </a:r>
          </a:p>
          <a:p>
            <a:pPr lvl="1" algn="just"/>
            <a:r>
              <a:rPr lang="en-IN" sz="2400" b="1" dirty="0"/>
              <a:t>Quicker and Better Decision Making Within Organizations</a:t>
            </a:r>
          </a:p>
          <a:p>
            <a:pPr lvl="1" algn="just"/>
            <a:r>
              <a:rPr lang="en-IN" sz="2400" b="1" dirty="0"/>
              <a:t>Improve Customer Experience</a:t>
            </a:r>
          </a:p>
          <a:p>
            <a:pPr lvl="1" algn="just"/>
            <a:endParaRPr lang="en-US" sz="2400" dirty="0"/>
          </a:p>
        </p:txBody>
      </p:sp>
      <p:sp>
        <p:nvSpPr>
          <p:cNvPr id="6" name="Slide Number Placeholder 5"/>
          <p:cNvSpPr>
            <a:spLocks noGrp="1"/>
          </p:cNvSpPr>
          <p:nvPr>
            <p:ph type="sldNum" sz="quarter" idx="12"/>
          </p:nvPr>
        </p:nvSpPr>
        <p:spPr/>
        <p:txBody>
          <a:bodyPr/>
          <a:lstStyle/>
          <a:p>
            <a:fld id="{EBFB1032-EA64-7144-B003-9BCC9D94B503}" type="slidenum">
              <a:rPr lang="en-US" smtClean="0"/>
              <a:t>10</a:t>
            </a:fld>
            <a:endParaRPr lang="en-US" dirty="0"/>
          </a:p>
        </p:txBody>
      </p:sp>
    </p:spTree>
    <p:extLst>
      <p:ext uri="{BB962C8B-B14F-4D97-AF65-F5344CB8AC3E}">
        <p14:creationId xmlns:p14="http://schemas.microsoft.com/office/powerpoint/2010/main" val="20774944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IN" b="1" dirty="0" err="1"/>
              <a:t>JobTracker</a:t>
            </a:r>
            <a:endParaRPr lang="en-IN" b="1" dirty="0"/>
          </a:p>
        </p:txBody>
      </p:sp>
      <p:sp>
        <p:nvSpPr>
          <p:cNvPr id="3" name="Content Placeholder 2"/>
          <p:cNvSpPr>
            <a:spLocks noGrp="1"/>
          </p:cNvSpPr>
          <p:nvPr>
            <p:ph idx="1"/>
          </p:nvPr>
        </p:nvSpPr>
        <p:spPr>
          <a:xfrm>
            <a:off x="457200" y="1066800"/>
            <a:ext cx="8229600" cy="5059363"/>
          </a:xfrm>
        </p:spPr>
        <p:txBody>
          <a:bodyPr>
            <a:normAutofit fontScale="92500" lnSpcReduction="20000"/>
          </a:bodyPr>
          <a:lstStyle/>
          <a:p>
            <a:pPr algn="just"/>
            <a:r>
              <a:rPr lang="en-IN" dirty="0"/>
              <a:t>It process runs on a separate node and not usually on a </a:t>
            </a:r>
            <a:r>
              <a:rPr lang="en-IN" dirty="0" err="1"/>
              <a:t>DataNode</a:t>
            </a:r>
            <a:r>
              <a:rPr lang="en-IN" dirty="0"/>
              <a:t>.</a:t>
            </a:r>
          </a:p>
          <a:p>
            <a:pPr algn="just"/>
            <a:r>
              <a:rPr lang="en-IN" dirty="0"/>
              <a:t>It is an essential Program/Daemon for MapReduce.</a:t>
            </a:r>
          </a:p>
          <a:p>
            <a:pPr algn="just"/>
            <a:r>
              <a:rPr lang="en-IN" dirty="0"/>
              <a:t>It receives the requests for MapReduce execution from the client.</a:t>
            </a:r>
          </a:p>
          <a:p>
            <a:pPr algn="just"/>
            <a:r>
              <a:rPr lang="en-IN" dirty="0"/>
              <a:t>It talks to the </a:t>
            </a:r>
            <a:r>
              <a:rPr lang="en-IN" dirty="0" err="1"/>
              <a:t>NameNode</a:t>
            </a:r>
            <a:r>
              <a:rPr lang="en-IN" dirty="0"/>
              <a:t> to determine the location of the data.</a:t>
            </a:r>
          </a:p>
          <a:p>
            <a:pPr algn="just"/>
            <a:r>
              <a:rPr lang="en-IN" dirty="0"/>
              <a:t>When the </a:t>
            </a:r>
            <a:r>
              <a:rPr lang="en-IN" dirty="0" err="1"/>
              <a:t>JobTracker</a:t>
            </a:r>
            <a:r>
              <a:rPr lang="en-IN" dirty="0"/>
              <a:t> is down, HDFS will still be functional but the MapReduce execution can not be started and the existing MapReduce jobs will be halted.</a:t>
            </a:r>
          </a:p>
        </p:txBody>
      </p:sp>
    </p:spTree>
    <p:extLst>
      <p:ext uri="{BB962C8B-B14F-4D97-AF65-F5344CB8AC3E}">
        <p14:creationId xmlns:p14="http://schemas.microsoft.com/office/powerpoint/2010/main" val="42211527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
            <a:ext cx="8229600" cy="731838"/>
          </a:xfrm>
        </p:spPr>
        <p:txBody>
          <a:bodyPr>
            <a:normAutofit fontScale="90000"/>
          </a:bodyPr>
          <a:lstStyle/>
          <a:p>
            <a:r>
              <a:rPr lang="en-IN" b="1" dirty="0" err="1"/>
              <a:t>TaskTracker</a:t>
            </a:r>
            <a:endParaRPr lang="en-IN" b="1" dirty="0"/>
          </a:p>
        </p:txBody>
      </p:sp>
      <p:sp>
        <p:nvSpPr>
          <p:cNvPr id="3" name="Content Placeholder 2"/>
          <p:cNvSpPr>
            <a:spLocks noGrp="1"/>
          </p:cNvSpPr>
          <p:nvPr>
            <p:ph idx="1"/>
          </p:nvPr>
        </p:nvSpPr>
        <p:spPr>
          <a:xfrm>
            <a:off x="457200" y="760413"/>
            <a:ext cx="8229600" cy="4983163"/>
          </a:xfrm>
        </p:spPr>
        <p:txBody>
          <a:bodyPr>
            <a:noAutofit/>
          </a:bodyPr>
          <a:lstStyle/>
          <a:p>
            <a:pPr algn="just"/>
            <a:r>
              <a:rPr lang="en-IN" sz="2700" dirty="0"/>
              <a:t>It runs on </a:t>
            </a:r>
            <a:r>
              <a:rPr lang="en-IN" sz="2700" dirty="0" err="1"/>
              <a:t>DataNode</a:t>
            </a:r>
            <a:r>
              <a:rPr lang="en-IN" sz="2700" dirty="0"/>
              <a:t>. Mostly on all </a:t>
            </a:r>
            <a:r>
              <a:rPr lang="en-IN" sz="2700" dirty="0" err="1"/>
              <a:t>DataNodes</a:t>
            </a:r>
            <a:r>
              <a:rPr lang="en-IN" sz="2700" dirty="0"/>
              <a:t>. It is replaced by “</a:t>
            </a:r>
            <a:r>
              <a:rPr lang="en-IN" sz="2700" b="1" dirty="0" err="1"/>
              <a:t>NodeManager</a:t>
            </a:r>
            <a:r>
              <a:rPr lang="en-IN" sz="2700" dirty="0"/>
              <a:t>”</a:t>
            </a:r>
            <a:r>
              <a:rPr lang="en-IN" sz="2700" b="1" dirty="0"/>
              <a:t> </a:t>
            </a:r>
            <a:r>
              <a:rPr lang="en-IN" sz="2700" dirty="0"/>
              <a:t>in </a:t>
            </a:r>
            <a:r>
              <a:rPr lang="en-IN" sz="2700" dirty="0" err="1"/>
              <a:t>Mapreduce</a:t>
            </a:r>
            <a:r>
              <a:rPr lang="en-IN" sz="2700" dirty="0"/>
              <a:t> Version 2 (MRv2).</a:t>
            </a:r>
          </a:p>
          <a:p>
            <a:pPr algn="just"/>
            <a:r>
              <a:rPr lang="en-IN" sz="2700" dirty="0"/>
              <a:t>Mapper and Reducer tasks are executed on </a:t>
            </a:r>
            <a:r>
              <a:rPr lang="en-IN" sz="2700" dirty="0" err="1"/>
              <a:t>DataNodes</a:t>
            </a:r>
            <a:r>
              <a:rPr lang="en-IN" sz="2700" dirty="0"/>
              <a:t> administered by </a:t>
            </a:r>
            <a:r>
              <a:rPr lang="en-IN" sz="2700" dirty="0" err="1"/>
              <a:t>TaskTrackers</a:t>
            </a:r>
            <a:r>
              <a:rPr lang="en-IN" sz="2700" dirty="0"/>
              <a:t>.</a:t>
            </a:r>
          </a:p>
          <a:p>
            <a:pPr algn="just"/>
            <a:r>
              <a:rPr lang="en-IN" sz="2700" dirty="0" err="1"/>
              <a:t>TaskTrackers</a:t>
            </a:r>
            <a:r>
              <a:rPr lang="en-IN" sz="2700" dirty="0"/>
              <a:t> will be assigned Mapper and Reducer tasks to execute by </a:t>
            </a:r>
            <a:r>
              <a:rPr lang="en-IN" sz="2700" dirty="0" err="1"/>
              <a:t>JobTracker</a:t>
            </a:r>
            <a:r>
              <a:rPr lang="en-IN" sz="2700" dirty="0"/>
              <a:t>.</a:t>
            </a:r>
          </a:p>
          <a:p>
            <a:pPr algn="just"/>
            <a:r>
              <a:rPr lang="en-IN" sz="2700" dirty="0" err="1"/>
              <a:t>TaskTracker</a:t>
            </a:r>
            <a:r>
              <a:rPr lang="en-IN" sz="2700" dirty="0"/>
              <a:t> will be in constant communication with the </a:t>
            </a:r>
            <a:r>
              <a:rPr lang="en-IN" sz="2700" dirty="0" err="1"/>
              <a:t>JobTracker</a:t>
            </a:r>
            <a:r>
              <a:rPr lang="en-IN" sz="2700" dirty="0"/>
              <a:t> signalling the progress of the task in execution.</a:t>
            </a:r>
          </a:p>
          <a:p>
            <a:pPr algn="just"/>
            <a:r>
              <a:rPr lang="en-IN" sz="2700" dirty="0" err="1"/>
              <a:t>TaskTracker</a:t>
            </a:r>
            <a:r>
              <a:rPr lang="en-IN" sz="2700" dirty="0"/>
              <a:t> failure is not considered fatal. When a </a:t>
            </a:r>
            <a:r>
              <a:rPr lang="en-IN" sz="2700" dirty="0" err="1"/>
              <a:t>TaskTracker</a:t>
            </a:r>
            <a:r>
              <a:rPr lang="en-IN" sz="2700" dirty="0"/>
              <a:t> becomes unresponsive, </a:t>
            </a:r>
            <a:r>
              <a:rPr lang="en-IN" sz="2700" dirty="0" err="1"/>
              <a:t>JobTracker</a:t>
            </a:r>
            <a:r>
              <a:rPr lang="en-IN" sz="2700" dirty="0"/>
              <a:t> will assign the task executed by the </a:t>
            </a:r>
            <a:r>
              <a:rPr lang="en-IN" sz="2700" dirty="0" err="1"/>
              <a:t>TaskTracker</a:t>
            </a:r>
            <a:r>
              <a:rPr lang="en-IN" sz="2700" dirty="0"/>
              <a:t> to another node.</a:t>
            </a:r>
          </a:p>
        </p:txBody>
      </p:sp>
    </p:spTree>
    <p:extLst>
      <p:ext uri="{BB962C8B-B14F-4D97-AF65-F5344CB8AC3E}">
        <p14:creationId xmlns:p14="http://schemas.microsoft.com/office/powerpoint/2010/main" val="22901646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Master Node</a:t>
            </a:r>
          </a:p>
        </p:txBody>
      </p:sp>
      <p:sp>
        <p:nvSpPr>
          <p:cNvPr id="3" name="Content Placeholder 2"/>
          <p:cNvSpPr>
            <a:spLocks noGrp="1"/>
          </p:cNvSpPr>
          <p:nvPr>
            <p:ph idx="1"/>
          </p:nvPr>
        </p:nvSpPr>
        <p:spPr/>
        <p:txBody>
          <a:bodyPr/>
          <a:lstStyle/>
          <a:p>
            <a:pPr algn="just"/>
            <a:r>
              <a:rPr lang="en-IN" b="1" dirty="0" err="1"/>
              <a:t>NameNode</a:t>
            </a:r>
            <a:r>
              <a:rPr lang="en-IN" b="1" dirty="0"/>
              <a:t>:</a:t>
            </a:r>
            <a:r>
              <a:rPr lang="en-IN" dirty="0"/>
              <a:t> It is the master Daemon in Hadoop HDFS. It maintains the filesystem namespace. It stores metadata about each block of the files.</a:t>
            </a:r>
          </a:p>
          <a:p>
            <a:pPr algn="just"/>
            <a:r>
              <a:rPr lang="en-IN" b="1" dirty="0" err="1"/>
              <a:t>ResourceManager</a:t>
            </a:r>
            <a:r>
              <a:rPr lang="en-IN" b="1" dirty="0"/>
              <a:t>:</a:t>
            </a:r>
            <a:r>
              <a:rPr lang="en-IN" dirty="0"/>
              <a:t> It is the master daemon of YARN. It arbitrates resources amongst all the applications running in the cluster.</a:t>
            </a:r>
          </a:p>
          <a:p>
            <a:pPr algn="just"/>
            <a:endParaRPr lang="en-IN" dirty="0"/>
          </a:p>
        </p:txBody>
      </p:sp>
    </p:spTree>
    <p:extLst>
      <p:ext uri="{BB962C8B-B14F-4D97-AF65-F5344CB8AC3E}">
        <p14:creationId xmlns:p14="http://schemas.microsoft.com/office/powerpoint/2010/main" val="41158596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Slave Node</a:t>
            </a:r>
          </a:p>
        </p:txBody>
      </p:sp>
      <p:sp>
        <p:nvSpPr>
          <p:cNvPr id="3" name="Content Placeholder 2"/>
          <p:cNvSpPr>
            <a:spLocks noGrp="1"/>
          </p:cNvSpPr>
          <p:nvPr>
            <p:ph idx="1"/>
          </p:nvPr>
        </p:nvSpPr>
        <p:spPr/>
        <p:txBody>
          <a:bodyPr>
            <a:normAutofit lnSpcReduction="10000"/>
          </a:bodyPr>
          <a:lstStyle/>
          <a:p>
            <a:pPr algn="just"/>
            <a:r>
              <a:rPr lang="en-IN" b="1" dirty="0" err="1"/>
              <a:t>DataNode</a:t>
            </a:r>
            <a:r>
              <a:rPr lang="en-IN" b="1" dirty="0"/>
              <a:t>:</a:t>
            </a:r>
            <a:r>
              <a:rPr lang="en-IN" dirty="0"/>
              <a:t> </a:t>
            </a:r>
            <a:r>
              <a:rPr lang="en-IN" dirty="0" err="1"/>
              <a:t>DataNode</a:t>
            </a:r>
            <a:r>
              <a:rPr lang="en-IN" dirty="0"/>
              <a:t> is the slave node/daemon of Hadoop HDFS. It runs on slave machines. It stores actual data or blocks.</a:t>
            </a:r>
          </a:p>
          <a:p>
            <a:pPr algn="just"/>
            <a:r>
              <a:rPr lang="en-IN" b="1" dirty="0" err="1"/>
              <a:t>NodeManager</a:t>
            </a:r>
            <a:r>
              <a:rPr lang="en-IN" b="1" dirty="0"/>
              <a:t>:</a:t>
            </a:r>
            <a:r>
              <a:rPr lang="en-IN" dirty="0"/>
              <a:t> It is the slave node/daemon of YARN. It takes care of all the individual computing nodes in the cluster.</a:t>
            </a:r>
          </a:p>
          <a:p>
            <a:pPr algn="just"/>
            <a:r>
              <a:rPr lang="en-IN" dirty="0" err="1"/>
              <a:t>NodeManager</a:t>
            </a:r>
            <a:r>
              <a:rPr lang="en-IN" dirty="0"/>
              <a:t>: Coordinates the resources for an individual </a:t>
            </a:r>
            <a:r>
              <a:rPr lang="en-IN" b="1" dirty="0"/>
              <a:t>slave node</a:t>
            </a:r>
            <a:r>
              <a:rPr lang="en-IN" dirty="0"/>
              <a:t> and reports back to the Resource Manager.</a:t>
            </a:r>
          </a:p>
          <a:p>
            <a:pPr algn="just"/>
            <a:endParaRPr lang="en-IN" dirty="0"/>
          </a:p>
          <a:p>
            <a:pPr algn="just"/>
            <a:endParaRPr lang="en-IN" dirty="0"/>
          </a:p>
        </p:txBody>
      </p:sp>
    </p:spTree>
    <p:extLst>
      <p:ext uri="{BB962C8B-B14F-4D97-AF65-F5344CB8AC3E}">
        <p14:creationId xmlns:p14="http://schemas.microsoft.com/office/powerpoint/2010/main" val="78328416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dirty="0" err="1"/>
              <a:t>MapReduce</a:t>
            </a:r>
            <a:endParaRPr lang="en-GB" dirty="0"/>
          </a:p>
        </p:txBody>
      </p:sp>
      <p:sp>
        <p:nvSpPr>
          <p:cNvPr id="3" name="Content Placeholder 2"/>
          <p:cNvSpPr>
            <a:spLocks noGrp="1"/>
          </p:cNvSpPr>
          <p:nvPr>
            <p:ph idx="1"/>
          </p:nvPr>
        </p:nvSpPr>
        <p:spPr/>
        <p:txBody>
          <a:bodyPr/>
          <a:lstStyle/>
          <a:p>
            <a:pPr algn="just"/>
            <a:r>
              <a:rPr lang="en-GB" dirty="0" err="1"/>
              <a:t>MapReduce</a:t>
            </a:r>
            <a:r>
              <a:rPr lang="en-GB" dirty="0"/>
              <a:t> nothing but just like an Algorithm or a data structure that is based on the YARN framework. </a:t>
            </a:r>
          </a:p>
          <a:p>
            <a:pPr algn="just"/>
            <a:r>
              <a:rPr lang="en-GB" dirty="0"/>
              <a:t>The major feature of </a:t>
            </a:r>
            <a:r>
              <a:rPr lang="en-GB" dirty="0" err="1"/>
              <a:t>MapReduce</a:t>
            </a:r>
            <a:r>
              <a:rPr lang="en-GB" dirty="0"/>
              <a:t> is to perform the distributed processing in parallel in a Hadoop cluster.</a:t>
            </a:r>
          </a:p>
          <a:p>
            <a:pPr algn="just"/>
            <a:r>
              <a:rPr lang="en-GB" dirty="0"/>
              <a:t>In first phase, </a:t>
            </a:r>
            <a:r>
              <a:rPr lang="en-GB" b="1" dirty="0"/>
              <a:t>Map</a:t>
            </a:r>
            <a:r>
              <a:rPr lang="en-GB" dirty="0"/>
              <a:t> is utilized and in next phase </a:t>
            </a:r>
            <a:r>
              <a:rPr lang="en-GB" b="1" dirty="0"/>
              <a:t>Reduce</a:t>
            </a:r>
            <a:r>
              <a:rPr lang="en-GB" dirty="0"/>
              <a:t> is utilized.</a:t>
            </a:r>
          </a:p>
        </p:txBody>
      </p:sp>
    </p:spTree>
    <p:extLst>
      <p:ext uri="{BB962C8B-B14F-4D97-AF65-F5344CB8AC3E}">
        <p14:creationId xmlns:p14="http://schemas.microsoft.com/office/powerpoint/2010/main" val="426550885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46708"/>
          </a:xfrm>
        </p:spPr>
        <p:txBody>
          <a:bodyPr>
            <a:normAutofit fontScale="90000"/>
          </a:bodyPr>
          <a:lstStyle/>
          <a:p>
            <a:r>
              <a:rPr lang="en-GB" b="1" dirty="0" err="1"/>
              <a:t>MapReduce</a:t>
            </a:r>
            <a:endParaRPr lang="en-GB" dirty="0"/>
          </a:p>
        </p:txBody>
      </p:sp>
      <p:pic>
        <p:nvPicPr>
          <p:cNvPr id="4" name="Content Placeholder 3"/>
          <p:cNvPicPr>
            <a:picLocks noGrp="1" noChangeAspect="1"/>
          </p:cNvPicPr>
          <p:nvPr>
            <p:ph idx="1"/>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443345" y="990600"/>
            <a:ext cx="8177861" cy="4065019"/>
          </a:xfrm>
          <a:prstGeom prst="rect">
            <a:avLst/>
          </a:prstGeom>
        </p:spPr>
      </p:pic>
      <p:sp>
        <p:nvSpPr>
          <p:cNvPr id="5" name="Rectangle 4"/>
          <p:cNvSpPr/>
          <p:nvPr/>
        </p:nvSpPr>
        <p:spPr>
          <a:xfrm>
            <a:off x="685800" y="5252582"/>
            <a:ext cx="7935406" cy="1323439"/>
          </a:xfrm>
          <a:prstGeom prst="rect">
            <a:avLst/>
          </a:prstGeom>
        </p:spPr>
        <p:txBody>
          <a:bodyPr wrap="square">
            <a:spAutoFit/>
          </a:bodyPr>
          <a:lstStyle/>
          <a:p>
            <a:pPr marL="342900" indent="-342900">
              <a:buFont typeface="Arial" panose="020B0604020202020204" pitchFamily="34" charset="0"/>
              <a:buChar char="•"/>
            </a:pPr>
            <a:r>
              <a:rPr lang="en-GB" sz="2000" dirty="0"/>
              <a:t>The Map() function here breaks this </a:t>
            </a:r>
            <a:r>
              <a:rPr lang="en-GB" sz="2000" dirty="0" err="1"/>
              <a:t>DataBlocks</a:t>
            </a:r>
            <a:r>
              <a:rPr lang="en-GB" sz="2000" dirty="0"/>
              <a:t> into </a:t>
            </a:r>
            <a:r>
              <a:rPr lang="en-GB" sz="2000" b="1" dirty="0"/>
              <a:t>Tuples</a:t>
            </a:r>
            <a:r>
              <a:rPr lang="en-GB" sz="2000" dirty="0"/>
              <a:t>  which is a “key-value pair”.</a:t>
            </a:r>
          </a:p>
          <a:p>
            <a:pPr marL="342900" indent="-342900">
              <a:buFont typeface="Arial" panose="020B0604020202020204" pitchFamily="34" charset="0"/>
              <a:buChar char="•"/>
            </a:pPr>
            <a:r>
              <a:rPr lang="en-GB" sz="2000" dirty="0"/>
              <a:t>The Reduce() function then combines this broken Tuples or key-value pair to desired OUTPUT.</a:t>
            </a:r>
          </a:p>
        </p:txBody>
      </p:sp>
    </p:spTree>
    <p:extLst>
      <p:ext uri="{BB962C8B-B14F-4D97-AF65-F5344CB8AC3E}">
        <p14:creationId xmlns:p14="http://schemas.microsoft.com/office/powerpoint/2010/main" val="34838142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1602581" y="1028700"/>
            <a:ext cx="6115050" cy="742950"/>
          </a:xfrm>
        </p:spPr>
        <p:txBody>
          <a:bodyPr/>
          <a:lstStyle/>
          <a:p>
            <a:pPr algn="ctr" eaLnBrk="1" hangingPunct="1"/>
            <a:r>
              <a:rPr lang="en-US" altLang="en-US" sz="3000" b="1"/>
              <a:t>What is MapReduce Programming?</a:t>
            </a:r>
            <a:endParaRPr lang="en-IN" altLang="en-US" sz="3000"/>
          </a:p>
        </p:txBody>
      </p:sp>
      <p:sp>
        <p:nvSpPr>
          <p:cNvPr id="31747" name="Content Placeholder 2"/>
          <p:cNvSpPr>
            <a:spLocks noGrp="1"/>
          </p:cNvSpPr>
          <p:nvPr>
            <p:ph sz="quarter" idx="1"/>
          </p:nvPr>
        </p:nvSpPr>
        <p:spPr>
          <a:xfrm>
            <a:off x="1602581" y="2057401"/>
            <a:ext cx="6076950" cy="1103710"/>
          </a:xfrm>
        </p:spPr>
        <p:txBody>
          <a:bodyPr/>
          <a:lstStyle/>
          <a:p>
            <a:pPr eaLnBrk="1" hangingPunct="1"/>
            <a:r>
              <a:rPr lang="en-US" altLang="en-US" sz="2100" dirty="0"/>
              <a:t>MapReduce Programming is a software framework. MapReduce Programming helps you to process massive amounts of data in parallel.</a:t>
            </a:r>
          </a:p>
          <a:p>
            <a:pPr eaLnBrk="1" hangingPunct="1"/>
            <a:endParaRPr lang="en-IN" altLang="en-US" sz="2100" dirty="0"/>
          </a:p>
        </p:txBody>
      </p:sp>
      <p:pic>
        <p:nvPicPr>
          <p:cNvPr id="31748"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1" y="3214688"/>
            <a:ext cx="6494860" cy="1982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85061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How </a:t>
            </a:r>
            <a:r>
              <a:rPr lang="en-IN" dirty="0" err="1"/>
              <a:t>MapReduce</a:t>
            </a:r>
            <a:r>
              <a:rPr lang="en-IN" dirty="0"/>
              <a:t> Works</a:t>
            </a:r>
          </a:p>
        </p:txBody>
      </p:sp>
      <p:sp>
        <p:nvSpPr>
          <p:cNvPr id="3" name="Content Placeholder 2"/>
          <p:cNvSpPr>
            <a:spLocks noGrp="1"/>
          </p:cNvSpPr>
          <p:nvPr>
            <p:ph idx="1"/>
          </p:nvPr>
        </p:nvSpPr>
        <p:spPr/>
        <p:txBody>
          <a:bodyPr/>
          <a:lstStyle/>
          <a:p>
            <a:r>
              <a:rPr lang="en-IN" dirty="0"/>
              <a:t>MapReduce are two functions: </a:t>
            </a:r>
          </a:p>
          <a:p>
            <a:pPr lvl="1"/>
            <a:r>
              <a:rPr lang="en-IN" b="1" dirty="0"/>
              <a:t>Map</a:t>
            </a:r>
            <a:r>
              <a:rPr lang="en-IN" dirty="0"/>
              <a:t> and </a:t>
            </a:r>
            <a:r>
              <a:rPr lang="en-IN" b="1" dirty="0"/>
              <a:t>Reduce</a:t>
            </a:r>
            <a:r>
              <a:rPr lang="en-IN" dirty="0"/>
              <a:t>. </a:t>
            </a:r>
          </a:p>
          <a:p>
            <a:pPr lvl="1"/>
            <a:r>
              <a:rPr lang="en-IN" dirty="0"/>
              <a:t>It has sequenced one after the other.</a:t>
            </a:r>
          </a:p>
          <a:p>
            <a:pPr lvl="2"/>
            <a:r>
              <a:rPr lang="en-IN" dirty="0"/>
              <a:t>The </a:t>
            </a:r>
            <a:r>
              <a:rPr lang="en-IN" b="1" dirty="0"/>
              <a:t>Map</a:t>
            </a:r>
            <a:r>
              <a:rPr lang="en-IN" dirty="0"/>
              <a:t> function takes input from the disk as &lt;</a:t>
            </a:r>
            <a:r>
              <a:rPr lang="en-IN" dirty="0" err="1"/>
              <a:t>key,value</a:t>
            </a:r>
            <a:r>
              <a:rPr lang="en-IN" dirty="0"/>
              <a:t>&gt; pairs, processes them, and produces another set of intermediate &lt;</a:t>
            </a:r>
            <a:r>
              <a:rPr lang="en-IN" dirty="0" err="1"/>
              <a:t>key,value</a:t>
            </a:r>
            <a:r>
              <a:rPr lang="en-IN" dirty="0"/>
              <a:t>&gt; pairs as output.</a:t>
            </a:r>
          </a:p>
          <a:p>
            <a:pPr lvl="2"/>
            <a:r>
              <a:rPr lang="en-IN" dirty="0"/>
              <a:t>The </a:t>
            </a:r>
            <a:r>
              <a:rPr lang="en-IN" b="1" dirty="0"/>
              <a:t>Reduce</a:t>
            </a:r>
            <a:r>
              <a:rPr lang="en-IN" dirty="0"/>
              <a:t> function also takes inputs as &lt;</a:t>
            </a:r>
            <a:r>
              <a:rPr lang="en-IN" dirty="0" err="1"/>
              <a:t>key,value</a:t>
            </a:r>
            <a:r>
              <a:rPr lang="en-IN" dirty="0"/>
              <a:t>&gt; pairs, and produces &lt;</a:t>
            </a:r>
            <a:r>
              <a:rPr lang="en-IN" dirty="0" err="1"/>
              <a:t>key,value</a:t>
            </a:r>
            <a:r>
              <a:rPr lang="en-IN" dirty="0"/>
              <a:t>&gt; pairs as output.</a:t>
            </a:r>
          </a:p>
          <a:p>
            <a:endParaRPr lang="en-IN" dirty="0"/>
          </a:p>
        </p:txBody>
      </p:sp>
    </p:spTree>
    <p:extLst>
      <p:ext uri="{BB962C8B-B14F-4D97-AF65-F5344CB8AC3E}">
        <p14:creationId xmlns:p14="http://schemas.microsoft.com/office/powerpoint/2010/main" val="27456635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52400"/>
            <a:ext cx="8776382" cy="6324600"/>
          </a:xfrm>
        </p:spPr>
      </p:pic>
    </p:spTree>
    <p:extLst>
      <p:ext uri="{BB962C8B-B14F-4D97-AF65-F5344CB8AC3E}">
        <p14:creationId xmlns:p14="http://schemas.microsoft.com/office/powerpoint/2010/main" val="424423589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How </a:t>
            </a:r>
            <a:r>
              <a:rPr lang="en-IN" dirty="0" err="1"/>
              <a:t>MapReduce</a:t>
            </a:r>
            <a:r>
              <a:rPr lang="en-IN" dirty="0"/>
              <a:t> Works</a:t>
            </a:r>
          </a:p>
        </p:txBody>
      </p:sp>
      <p:pic>
        <p:nvPicPr>
          <p:cNvPr id="1026" name="Picture 2" descr="mapreduce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396" y="2226469"/>
            <a:ext cx="6593681" cy="3471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7813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Characteristics of Big Data: 5V’s</a:t>
            </a:r>
            <a:endParaRPr lang="en-IN" dirty="0"/>
          </a:p>
        </p:txBody>
      </p:sp>
      <p:sp>
        <p:nvSpPr>
          <p:cNvPr id="3" name="Content Placeholder 2"/>
          <p:cNvSpPr>
            <a:spLocks noGrp="1"/>
          </p:cNvSpPr>
          <p:nvPr>
            <p:ph idx="1"/>
          </p:nvPr>
        </p:nvSpPr>
        <p:spPr/>
        <p:txBody>
          <a:bodyPr/>
          <a:lstStyle/>
          <a:p>
            <a:r>
              <a:rPr lang="en-IN" dirty="0"/>
              <a:t>The primary characteristics of Big Data are:</a:t>
            </a:r>
          </a:p>
          <a:p>
            <a:pPr lvl="1"/>
            <a:r>
              <a:rPr lang="en-IN" dirty="0"/>
              <a:t>Volume</a:t>
            </a:r>
          </a:p>
          <a:p>
            <a:pPr lvl="1"/>
            <a:r>
              <a:rPr lang="en-IN" dirty="0"/>
              <a:t>Velocity</a:t>
            </a:r>
          </a:p>
          <a:p>
            <a:pPr lvl="1"/>
            <a:r>
              <a:rPr lang="en-IN" dirty="0"/>
              <a:t>Variety</a:t>
            </a:r>
          </a:p>
          <a:p>
            <a:pPr lvl="1"/>
            <a:r>
              <a:rPr lang="en-IN" dirty="0"/>
              <a:t>Veracity</a:t>
            </a:r>
          </a:p>
          <a:p>
            <a:pPr lvl="1"/>
            <a:r>
              <a:rPr lang="en-IN" dirty="0"/>
              <a:t>Value</a:t>
            </a:r>
          </a:p>
        </p:txBody>
      </p:sp>
    </p:spTree>
    <p:extLst>
      <p:ext uri="{BB962C8B-B14F-4D97-AF65-F5344CB8AC3E}">
        <p14:creationId xmlns:p14="http://schemas.microsoft.com/office/powerpoint/2010/main" val="378899990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17235-9FA2-4B46-807A-57C3BF6C8E26}"/>
              </a:ext>
            </a:extLst>
          </p:cNvPr>
          <p:cNvSpPr>
            <a:spLocks noGrp="1"/>
          </p:cNvSpPr>
          <p:nvPr>
            <p:ph type="title"/>
          </p:nvPr>
        </p:nvSpPr>
        <p:spPr/>
        <p:txBody>
          <a:bodyPr/>
          <a:lstStyle/>
          <a:p>
            <a:r>
              <a:rPr lang="en-US" dirty="0"/>
              <a:t>MapReduce Daemons </a:t>
            </a:r>
          </a:p>
        </p:txBody>
      </p:sp>
      <p:sp>
        <p:nvSpPr>
          <p:cNvPr id="3" name="Content Placeholder 2">
            <a:extLst>
              <a:ext uri="{FF2B5EF4-FFF2-40B4-BE49-F238E27FC236}">
                <a16:creationId xmlns:a16="http://schemas.microsoft.com/office/drawing/2014/main" id="{D3A56A0D-70F4-4442-BC51-8539501CD418}"/>
              </a:ext>
            </a:extLst>
          </p:cNvPr>
          <p:cNvSpPr>
            <a:spLocks noGrp="1"/>
          </p:cNvSpPr>
          <p:nvPr>
            <p:ph idx="1"/>
          </p:nvPr>
        </p:nvSpPr>
        <p:spPr>
          <a:xfrm>
            <a:off x="457200" y="1600201"/>
            <a:ext cx="8229600" cy="788290"/>
          </a:xfrm>
        </p:spPr>
        <p:txBody>
          <a:bodyPr/>
          <a:lstStyle/>
          <a:p>
            <a:r>
              <a:rPr lang="en-US" dirty="0"/>
              <a:t>Job Tracker			Task Tracker</a:t>
            </a:r>
          </a:p>
          <a:p>
            <a:pPr marL="0" indent="0">
              <a:buNone/>
            </a:pPr>
            <a:endParaRPr lang="en-US" dirty="0"/>
          </a:p>
        </p:txBody>
      </p:sp>
      <p:pic>
        <p:nvPicPr>
          <p:cNvPr id="2050" name="Picture 2" descr="JobTracker and TaskTracker | Download Scientific Diagram">
            <a:extLst>
              <a:ext uri="{FF2B5EF4-FFF2-40B4-BE49-F238E27FC236}">
                <a16:creationId xmlns:a16="http://schemas.microsoft.com/office/drawing/2014/main" id="{EC79B91A-D8BD-6A42-94B3-31E9700C0A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388491"/>
            <a:ext cx="6096000" cy="4162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1354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IN" b="1" dirty="0" err="1"/>
              <a:t>JobTracker</a:t>
            </a:r>
            <a:endParaRPr lang="en-IN" b="1" dirty="0"/>
          </a:p>
        </p:txBody>
      </p:sp>
      <p:sp>
        <p:nvSpPr>
          <p:cNvPr id="3" name="Content Placeholder 2"/>
          <p:cNvSpPr>
            <a:spLocks noGrp="1"/>
          </p:cNvSpPr>
          <p:nvPr>
            <p:ph idx="1"/>
          </p:nvPr>
        </p:nvSpPr>
        <p:spPr>
          <a:xfrm>
            <a:off x="457200" y="1066800"/>
            <a:ext cx="8229600" cy="5059363"/>
          </a:xfrm>
        </p:spPr>
        <p:txBody>
          <a:bodyPr>
            <a:normAutofit fontScale="92500" lnSpcReduction="20000"/>
          </a:bodyPr>
          <a:lstStyle/>
          <a:p>
            <a:pPr algn="just"/>
            <a:r>
              <a:rPr lang="en-IN" dirty="0"/>
              <a:t>It process runs on a separate node and not usually on a </a:t>
            </a:r>
            <a:r>
              <a:rPr lang="en-IN" dirty="0" err="1"/>
              <a:t>DataNode</a:t>
            </a:r>
            <a:r>
              <a:rPr lang="en-IN" dirty="0"/>
              <a:t>.</a:t>
            </a:r>
          </a:p>
          <a:p>
            <a:pPr algn="just"/>
            <a:r>
              <a:rPr lang="en-IN" dirty="0"/>
              <a:t>It is an essential Program/Daemon for MapReduce.</a:t>
            </a:r>
          </a:p>
          <a:p>
            <a:pPr algn="just"/>
            <a:r>
              <a:rPr lang="en-IN" dirty="0"/>
              <a:t>It receives the requests for MapReduce execution from the client.</a:t>
            </a:r>
          </a:p>
          <a:p>
            <a:pPr algn="just"/>
            <a:r>
              <a:rPr lang="en-IN" dirty="0"/>
              <a:t>It talks to the </a:t>
            </a:r>
            <a:r>
              <a:rPr lang="en-IN" dirty="0" err="1"/>
              <a:t>NameNode</a:t>
            </a:r>
            <a:r>
              <a:rPr lang="en-IN" dirty="0"/>
              <a:t> to determine the location of the data.</a:t>
            </a:r>
          </a:p>
          <a:p>
            <a:pPr algn="just"/>
            <a:r>
              <a:rPr lang="en-IN" dirty="0"/>
              <a:t>When the </a:t>
            </a:r>
            <a:r>
              <a:rPr lang="en-IN" dirty="0" err="1"/>
              <a:t>JobTracker</a:t>
            </a:r>
            <a:r>
              <a:rPr lang="en-IN" dirty="0"/>
              <a:t> is down, HDFS will still be functional but the MapReduce execution can not be started and the existing MapReduce jobs will be halted.</a:t>
            </a:r>
          </a:p>
        </p:txBody>
      </p:sp>
    </p:spTree>
    <p:extLst>
      <p:ext uri="{BB962C8B-B14F-4D97-AF65-F5344CB8AC3E}">
        <p14:creationId xmlns:p14="http://schemas.microsoft.com/office/powerpoint/2010/main" val="83306572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
            <a:ext cx="8229600" cy="731838"/>
          </a:xfrm>
        </p:spPr>
        <p:txBody>
          <a:bodyPr>
            <a:normAutofit fontScale="90000"/>
          </a:bodyPr>
          <a:lstStyle/>
          <a:p>
            <a:r>
              <a:rPr lang="en-IN" b="1" dirty="0" err="1"/>
              <a:t>TaskTracker</a:t>
            </a:r>
            <a:endParaRPr lang="en-IN" b="1" dirty="0"/>
          </a:p>
        </p:txBody>
      </p:sp>
      <p:sp>
        <p:nvSpPr>
          <p:cNvPr id="3" name="Content Placeholder 2"/>
          <p:cNvSpPr>
            <a:spLocks noGrp="1"/>
          </p:cNvSpPr>
          <p:nvPr>
            <p:ph idx="1"/>
          </p:nvPr>
        </p:nvSpPr>
        <p:spPr>
          <a:xfrm>
            <a:off x="457200" y="760413"/>
            <a:ext cx="8229600" cy="4983163"/>
          </a:xfrm>
        </p:spPr>
        <p:txBody>
          <a:bodyPr>
            <a:noAutofit/>
          </a:bodyPr>
          <a:lstStyle/>
          <a:p>
            <a:pPr algn="just"/>
            <a:r>
              <a:rPr lang="en-IN" sz="2700" dirty="0"/>
              <a:t>It runs on </a:t>
            </a:r>
            <a:r>
              <a:rPr lang="en-IN" sz="2700" dirty="0" err="1"/>
              <a:t>DataNode</a:t>
            </a:r>
            <a:r>
              <a:rPr lang="en-IN" sz="2700" dirty="0"/>
              <a:t>. Mostly on all </a:t>
            </a:r>
            <a:r>
              <a:rPr lang="en-IN" sz="2700" dirty="0" err="1"/>
              <a:t>DataNodes</a:t>
            </a:r>
            <a:r>
              <a:rPr lang="en-IN" sz="2700" dirty="0"/>
              <a:t>. It is replaced by “</a:t>
            </a:r>
            <a:r>
              <a:rPr lang="en-IN" sz="2700" b="1" dirty="0" err="1"/>
              <a:t>NodeManager</a:t>
            </a:r>
            <a:r>
              <a:rPr lang="en-IN" sz="2700" dirty="0"/>
              <a:t>”</a:t>
            </a:r>
            <a:r>
              <a:rPr lang="en-IN" sz="2700" b="1" dirty="0"/>
              <a:t> </a:t>
            </a:r>
            <a:r>
              <a:rPr lang="en-IN" sz="2700" dirty="0"/>
              <a:t>in </a:t>
            </a:r>
            <a:r>
              <a:rPr lang="en-IN" sz="2700" dirty="0" err="1"/>
              <a:t>Mapreduce</a:t>
            </a:r>
            <a:r>
              <a:rPr lang="en-IN" sz="2700" dirty="0"/>
              <a:t> Version 2 (MRv2) – Hadoop 2.0.</a:t>
            </a:r>
          </a:p>
          <a:p>
            <a:pPr algn="just"/>
            <a:r>
              <a:rPr lang="en-IN" sz="2700" dirty="0"/>
              <a:t>Mapper and Reducer tasks are executed on </a:t>
            </a:r>
            <a:r>
              <a:rPr lang="en-IN" sz="2700" dirty="0" err="1"/>
              <a:t>DataNodes</a:t>
            </a:r>
            <a:r>
              <a:rPr lang="en-IN" sz="2700" dirty="0"/>
              <a:t> administered by </a:t>
            </a:r>
            <a:r>
              <a:rPr lang="en-IN" sz="2700" dirty="0" err="1"/>
              <a:t>TaskTrackers</a:t>
            </a:r>
            <a:r>
              <a:rPr lang="en-IN" sz="2700" dirty="0"/>
              <a:t>.</a:t>
            </a:r>
          </a:p>
          <a:p>
            <a:pPr algn="just"/>
            <a:r>
              <a:rPr lang="en-IN" sz="2700" dirty="0" err="1"/>
              <a:t>TaskTrackers</a:t>
            </a:r>
            <a:r>
              <a:rPr lang="en-IN" sz="2700" dirty="0"/>
              <a:t> will be assigned Mapper and Reducer tasks to execute by </a:t>
            </a:r>
            <a:r>
              <a:rPr lang="en-IN" sz="2700" dirty="0" err="1"/>
              <a:t>JobTracker</a:t>
            </a:r>
            <a:r>
              <a:rPr lang="en-IN" sz="2700" dirty="0"/>
              <a:t>.</a:t>
            </a:r>
          </a:p>
          <a:p>
            <a:pPr algn="just"/>
            <a:r>
              <a:rPr lang="en-IN" sz="2700" dirty="0" err="1"/>
              <a:t>TaskTracker</a:t>
            </a:r>
            <a:r>
              <a:rPr lang="en-IN" sz="2700" dirty="0"/>
              <a:t> will be in constant communication with the </a:t>
            </a:r>
            <a:r>
              <a:rPr lang="en-IN" sz="2700" dirty="0" err="1"/>
              <a:t>JobTracker</a:t>
            </a:r>
            <a:r>
              <a:rPr lang="en-IN" sz="2700" dirty="0"/>
              <a:t> signalling the progress of the task in execution.</a:t>
            </a:r>
          </a:p>
          <a:p>
            <a:pPr algn="just"/>
            <a:r>
              <a:rPr lang="en-IN" sz="2700" dirty="0" err="1"/>
              <a:t>TaskTracker</a:t>
            </a:r>
            <a:r>
              <a:rPr lang="en-IN" sz="2700" dirty="0"/>
              <a:t> failure is not considered fatal. When a </a:t>
            </a:r>
            <a:r>
              <a:rPr lang="en-IN" sz="2700" dirty="0" err="1"/>
              <a:t>TaskTracker</a:t>
            </a:r>
            <a:r>
              <a:rPr lang="en-IN" sz="2700" dirty="0"/>
              <a:t> becomes unresponsive, </a:t>
            </a:r>
            <a:r>
              <a:rPr lang="en-IN" sz="2700" dirty="0" err="1"/>
              <a:t>JobTracker</a:t>
            </a:r>
            <a:r>
              <a:rPr lang="en-IN" sz="2700" dirty="0"/>
              <a:t> will assign the task executed by the </a:t>
            </a:r>
            <a:r>
              <a:rPr lang="en-IN" sz="2700" dirty="0" err="1"/>
              <a:t>TaskTracker</a:t>
            </a:r>
            <a:r>
              <a:rPr lang="en-IN" sz="2700" dirty="0"/>
              <a:t> to another node.</a:t>
            </a:r>
          </a:p>
        </p:txBody>
      </p:sp>
    </p:spTree>
    <p:extLst>
      <p:ext uri="{BB962C8B-B14F-4D97-AF65-F5344CB8AC3E}">
        <p14:creationId xmlns:p14="http://schemas.microsoft.com/office/powerpoint/2010/main" val="38860872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b="1" dirty="0"/>
              <a:t>Yet Another Resource Negotiator</a:t>
            </a:r>
            <a:br>
              <a:rPr lang="en-GB" b="1" dirty="0"/>
            </a:br>
            <a:r>
              <a:rPr lang="en-GB" b="1" dirty="0"/>
              <a:t>(YARN)</a:t>
            </a:r>
            <a:endParaRPr lang="en-GB" dirty="0"/>
          </a:p>
        </p:txBody>
      </p:sp>
      <p:sp>
        <p:nvSpPr>
          <p:cNvPr id="3" name="Content Placeholder 2"/>
          <p:cNvSpPr>
            <a:spLocks noGrp="1"/>
          </p:cNvSpPr>
          <p:nvPr>
            <p:ph idx="1"/>
          </p:nvPr>
        </p:nvSpPr>
        <p:spPr/>
        <p:txBody>
          <a:bodyPr>
            <a:normAutofit fontScale="85000" lnSpcReduction="20000"/>
          </a:bodyPr>
          <a:lstStyle/>
          <a:p>
            <a:pPr algn="just"/>
            <a:r>
              <a:rPr lang="en-GB" dirty="0"/>
              <a:t>YARN performs 2 operations:- Job scheduling and Resource Management. </a:t>
            </a:r>
          </a:p>
          <a:p>
            <a:pPr algn="just"/>
            <a:r>
              <a:rPr lang="en-GB" dirty="0"/>
              <a:t>Purpose of Job </a:t>
            </a:r>
            <a:r>
              <a:rPr lang="en-GB" dirty="0" err="1"/>
              <a:t>schedular</a:t>
            </a:r>
            <a:r>
              <a:rPr lang="en-GB" dirty="0"/>
              <a:t> is to divide a big task into small jobs so that each job can be assigned to various slaves in a Hadoop cluster and Processing can be Maximized. </a:t>
            </a:r>
          </a:p>
          <a:p>
            <a:pPr algn="just"/>
            <a:r>
              <a:rPr lang="en-GB" dirty="0"/>
              <a:t>Job Scheduler also keeps track of which job is important, which job has more priority, dependencies between the jobs and all the other information like job timing, etc. </a:t>
            </a:r>
          </a:p>
          <a:p>
            <a:pPr algn="just"/>
            <a:r>
              <a:rPr lang="en-GB" dirty="0"/>
              <a:t>Resource Manager is to manage all the resources that are made available for running a Hadoop cluster. </a:t>
            </a:r>
          </a:p>
        </p:txBody>
      </p:sp>
    </p:spTree>
    <p:extLst>
      <p:ext uri="{BB962C8B-B14F-4D97-AF65-F5344CB8AC3E}">
        <p14:creationId xmlns:p14="http://schemas.microsoft.com/office/powerpoint/2010/main" val="16513688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b="1" dirty="0"/>
              <a:t>Yet Another Resource Negotiator</a:t>
            </a:r>
            <a:br>
              <a:rPr lang="en-GB" b="1" dirty="0"/>
            </a:br>
            <a:r>
              <a:rPr lang="en-GB" b="1" dirty="0"/>
              <a:t>(YARN)</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62000" y="1417638"/>
            <a:ext cx="7924800" cy="5261972"/>
          </a:xfrm>
        </p:spPr>
      </p:pic>
    </p:spTree>
    <p:extLst>
      <p:ext uri="{BB962C8B-B14F-4D97-AF65-F5344CB8AC3E}">
        <p14:creationId xmlns:p14="http://schemas.microsoft.com/office/powerpoint/2010/main" val="7478165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17235-9FA2-4B46-807A-57C3BF6C8E26}"/>
              </a:ext>
            </a:extLst>
          </p:cNvPr>
          <p:cNvSpPr>
            <a:spLocks noGrp="1"/>
          </p:cNvSpPr>
          <p:nvPr>
            <p:ph type="title"/>
          </p:nvPr>
        </p:nvSpPr>
        <p:spPr/>
        <p:txBody>
          <a:bodyPr/>
          <a:lstStyle/>
          <a:p>
            <a:r>
              <a:rPr lang="en-US" dirty="0"/>
              <a:t>YARN Daemons </a:t>
            </a:r>
          </a:p>
        </p:txBody>
      </p:sp>
      <p:sp>
        <p:nvSpPr>
          <p:cNvPr id="3" name="Content Placeholder 2">
            <a:extLst>
              <a:ext uri="{FF2B5EF4-FFF2-40B4-BE49-F238E27FC236}">
                <a16:creationId xmlns:a16="http://schemas.microsoft.com/office/drawing/2014/main" id="{D3A56A0D-70F4-4442-BC51-8539501CD418}"/>
              </a:ext>
            </a:extLst>
          </p:cNvPr>
          <p:cNvSpPr>
            <a:spLocks noGrp="1"/>
          </p:cNvSpPr>
          <p:nvPr>
            <p:ph idx="1"/>
          </p:nvPr>
        </p:nvSpPr>
        <p:spPr>
          <a:xfrm>
            <a:off x="457200" y="1600201"/>
            <a:ext cx="8229600" cy="788290"/>
          </a:xfrm>
        </p:spPr>
        <p:txBody>
          <a:bodyPr>
            <a:normAutofit/>
          </a:bodyPr>
          <a:lstStyle/>
          <a:p>
            <a:pPr marL="0" indent="0">
              <a:buNone/>
            </a:pPr>
            <a:r>
              <a:rPr lang="en-US" dirty="0"/>
              <a:t>Resource Manager		      Node Manager</a:t>
            </a:r>
          </a:p>
          <a:p>
            <a:pPr marL="0" indent="0">
              <a:buNone/>
            </a:pPr>
            <a:endParaRPr lang="en-US" dirty="0"/>
          </a:p>
        </p:txBody>
      </p:sp>
      <p:pic>
        <p:nvPicPr>
          <p:cNvPr id="3074" name="Picture 2" descr="Apache Hadoop Architecture - HDFS, YARN &amp; MapReduce - TechVidvan">
            <a:extLst>
              <a:ext uri="{FF2B5EF4-FFF2-40B4-BE49-F238E27FC236}">
                <a16:creationId xmlns:a16="http://schemas.microsoft.com/office/drawing/2014/main" id="{255CB3C9-0DF8-324B-BE2B-D32F98ED85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017" b="2634"/>
          <a:stretch/>
        </p:blipFill>
        <p:spPr bwMode="auto">
          <a:xfrm>
            <a:off x="495300" y="2133600"/>
            <a:ext cx="8153400" cy="452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8852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Features of YARN</a:t>
            </a:r>
            <a:endParaRPr lang="en-GB" dirty="0"/>
          </a:p>
        </p:txBody>
      </p:sp>
      <p:sp>
        <p:nvSpPr>
          <p:cNvPr id="3" name="Content Placeholder 2"/>
          <p:cNvSpPr>
            <a:spLocks noGrp="1"/>
          </p:cNvSpPr>
          <p:nvPr>
            <p:ph idx="1"/>
          </p:nvPr>
        </p:nvSpPr>
        <p:spPr/>
        <p:txBody>
          <a:bodyPr/>
          <a:lstStyle/>
          <a:p>
            <a:r>
              <a:rPr lang="en-GB" dirty="0"/>
              <a:t>Multi-Tenancy</a:t>
            </a:r>
          </a:p>
          <a:p>
            <a:r>
              <a:rPr lang="en-GB" dirty="0"/>
              <a:t>Scalability</a:t>
            </a:r>
          </a:p>
          <a:p>
            <a:r>
              <a:rPr lang="en-GB" dirty="0"/>
              <a:t>Cluster-Utilization</a:t>
            </a:r>
          </a:p>
          <a:p>
            <a:r>
              <a:rPr lang="en-GB" dirty="0"/>
              <a:t>Compatibility</a:t>
            </a:r>
          </a:p>
          <a:p>
            <a:endParaRPr lang="en-GB" dirty="0"/>
          </a:p>
        </p:txBody>
      </p:sp>
    </p:spTree>
    <p:extLst>
      <p:ext uri="{BB962C8B-B14F-4D97-AF65-F5344CB8AC3E}">
        <p14:creationId xmlns:p14="http://schemas.microsoft.com/office/powerpoint/2010/main" val="182425363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Advantages of Hadoop</a:t>
            </a:r>
            <a:endParaRPr lang="en-IN" dirty="0"/>
          </a:p>
        </p:txBody>
      </p:sp>
      <p:sp>
        <p:nvSpPr>
          <p:cNvPr id="3" name="Content Placeholder 2"/>
          <p:cNvSpPr>
            <a:spLocks noGrp="1"/>
          </p:cNvSpPr>
          <p:nvPr>
            <p:ph idx="1"/>
          </p:nvPr>
        </p:nvSpPr>
        <p:spPr/>
        <p:txBody>
          <a:bodyPr>
            <a:normAutofit fontScale="92500"/>
          </a:bodyPr>
          <a:lstStyle/>
          <a:p>
            <a:pPr algn="just"/>
            <a:r>
              <a:rPr lang="en-IN" b="1" dirty="0"/>
              <a:t>Fast:</a:t>
            </a:r>
            <a:r>
              <a:rPr lang="en-IN" dirty="0"/>
              <a:t> In HDFS, the data distributed over the cluster and are mapped which helps in faster retrieval. </a:t>
            </a:r>
          </a:p>
          <a:p>
            <a:pPr algn="just"/>
            <a:r>
              <a:rPr lang="en-IN" b="1" dirty="0"/>
              <a:t>Scalable:</a:t>
            </a:r>
            <a:r>
              <a:rPr lang="en-IN" dirty="0"/>
              <a:t> Hadoop cluster can be extended by just adding nodes in the cluster.</a:t>
            </a:r>
          </a:p>
          <a:p>
            <a:pPr algn="just"/>
            <a:r>
              <a:rPr lang="en-IN" b="1" dirty="0"/>
              <a:t>Cost Effective:</a:t>
            </a:r>
            <a:r>
              <a:rPr lang="en-IN" dirty="0"/>
              <a:t> Hadoop is open source and uses commodity hardware to store data.</a:t>
            </a:r>
          </a:p>
          <a:p>
            <a:pPr algn="just"/>
            <a:r>
              <a:rPr lang="en-IN" b="1" dirty="0"/>
              <a:t>Resilient to failure:</a:t>
            </a:r>
            <a:r>
              <a:rPr lang="en-IN" dirty="0"/>
              <a:t> HDFS has the property with which it can replicate data over the network.</a:t>
            </a:r>
          </a:p>
          <a:p>
            <a:endParaRPr lang="en-IN" dirty="0"/>
          </a:p>
        </p:txBody>
      </p:sp>
    </p:spTree>
    <p:extLst>
      <p:ext uri="{BB962C8B-B14F-4D97-AF65-F5344CB8AC3E}">
        <p14:creationId xmlns:p14="http://schemas.microsoft.com/office/powerpoint/2010/main" val="354266802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IN" b="1" dirty="0"/>
              <a:t>How Hadoop Works ?</a:t>
            </a:r>
          </a:p>
        </p:txBody>
      </p:sp>
      <p:sp>
        <p:nvSpPr>
          <p:cNvPr id="3" name="Content Placeholder 2"/>
          <p:cNvSpPr>
            <a:spLocks noGrp="1"/>
          </p:cNvSpPr>
          <p:nvPr>
            <p:ph idx="1"/>
          </p:nvPr>
        </p:nvSpPr>
        <p:spPr>
          <a:xfrm>
            <a:off x="457200" y="838200"/>
            <a:ext cx="8229600" cy="5287963"/>
          </a:xfrm>
        </p:spPr>
        <p:txBody>
          <a:bodyPr>
            <a:normAutofit/>
          </a:bodyPr>
          <a:lstStyle/>
          <a:p>
            <a:pPr algn="just"/>
            <a:r>
              <a:rPr lang="en-IN" dirty="0"/>
              <a:t>Hadoop stores and processes the data in a distributed manner across the cluster of commodity hardware. </a:t>
            </a:r>
          </a:p>
          <a:p>
            <a:pPr algn="just"/>
            <a:r>
              <a:rPr lang="en-IN" dirty="0"/>
              <a:t>To store and process any data, the client submits the data and program to the Hadoop cluster.</a:t>
            </a:r>
          </a:p>
          <a:p>
            <a:pPr algn="just"/>
            <a:r>
              <a:rPr lang="en-IN" dirty="0"/>
              <a:t>Hadoop HDFS stores the data, MapReduce processes the data stored in HDFS, and YARN divides the tasks and assigns resources.</a:t>
            </a:r>
          </a:p>
          <a:p>
            <a:pPr algn="just"/>
            <a:endParaRPr lang="en-IN" dirty="0"/>
          </a:p>
        </p:txBody>
      </p:sp>
    </p:spTree>
    <p:extLst>
      <p:ext uri="{BB962C8B-B14F-4D97-AF65-F5344CB8AC3E}">
        <p14:creationId xmlns:p14="http://schemas.microsoft.com/office/powerpoint/2010/main" val="333598846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A95C3-B432-134D-828F-771DE1F7163E}"/>
              </a:ext>
            </a:extLst>
          </p:cNvPr>
          <p:cNvSpPr>
            <a:spLocks noGrp="1"/>
          </p:cNvSpPr>
          <p:nvPr>
            <p:ph type="title"/>
          </p:nvPr>
        </p:nvSpPr>
        <p:spPr/>
        <p:txBody>
          <a:bodyPr/>
          <a:lstStyle/>
          <a:p>
            <a:r>
              <a:rPr lang="en-IN" b="1" dirty="0"/>
              <a:t>How Hadoop Works ?</a:t>
            </a:r>
            <a:endParaRPr lang="en-US" dirty="0"/>
          </a:p>
        </p:txBody>
      </p:sp>
      <p:pic>
        <p:nvPicPr>
          <p:cNvPr id="1026" name="Picture 2" descr="1: Hadoop Distributed File System (HDFS) Architecture | Download Scientific  Diagram">
            <a:extLst>
              <a:ext uri="{FF2B5EF4-FFF2-40B4-BE49-F238E27FC236}">
                <a16:creationId xmlns:a16="http://schemas.microsoft.com/office/drawing/2014/main" id="{3B5D93BE-47AD-FC4A-82FC-7AA9A4DF1A9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600200"/>
            <a:ext cx="8229600" cy="4709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8956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0" y="76200"/>
            <a:ext cx="8229600" cy="6945782"/>
          </a:xfrm>
        </p:spPr>
      </p:pic>
    </p:spTree>
    <p:extLst>
      <p:ext uri="{BB962C8B-B14F-4D97-AF65-F5344CB8AC3E}">
        <p14:creationId xmlns:p14="http://schemas.microsoft.com/office/powerpoint/2010/main" val="369217302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76200" y="76200"/>
            <a:ext cx="8693484" cy="6606446"/>
          </a:xfrm>
          <a:prstGeom prst="rect">
            <a:avLst/>
          </a:prstGeom>
        </p:spPr>
      </p:pic>
      <p:sp>
        <p:nvSpPr>
          <p:cNvPr id="6" name="Rectangle 5"/>
          <p:cNvSpPr/>
          <p:nvPr/>
        </p:nvSpPr>
        <p:spPr>
          <a:xfrm>
            <a:off x="152400" y="5459235"/>
            <a:ext cx="5594865" cy="1200329"/>
          </a:xfrm>
          <a:prstGeom prst="rect">
            <a:avLst/>
          </a:prstGeom>
        </p:spPr>
        <p:txBody>
          <a:bodyPr wrap="none">
            <a:spAutoFit/>
          </a:bodyPr>
          <a:lstStyle/>
          <a:p>
            <a:r>
              <a:rPr lang="en-IN" sz="3600" b="1" dirty="0">
                <a:solidFill>
                  <a:srgbClr val="FF0000"/>
                </a:solidFill>
              </a:rPr>
              <a:t>Step- wise Internal Working </a:t>
            </a:r>
          </a:p>
          <a:p>
            <a:r>
              <a:rPr lang="en-IN" sz="3600" b="1" dirty="0">
                <a:solidFill>
                  <a:srgbClr val="FF0000"/>
                </a:solidFill>
              </a:rPr>
              <a:t>of Hadoop &amp; YARN </a:t>
            </a:r>
            <a:endParaRPr lang="en-IN" sz="3600" dirty="0">
              <a:solidFill>
                <a:srgbClr val="FF0000"/>
              </a:solidFill>
            </a:endParaRPr>
          </a:p>
        </p:txBody>
      </p:sp>
    </p:spTree>
    <p:extLst>
      <p:ext uri="{BB962C8B-B14F-4D97-AF65-F5344CB8AC3E}">
        <p14:creationId xmlns:p14="http://schemas.microsoft.com/office/powerpoint/2010/main" val="32541463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A2811-308C-4946-8E6B-38F8BD4C3604}"/>
              </a:ext>
            </a:extLst>
          </p:cNvPr>
          <p:cNvSpPr>
            <a:spLocks noGrp="1"/>
          </p:cNvSpPr>
          <p:nvPr>
            <p:ph type="title"/>
          </p:nvPr>
        </p:nvSpPr>
        <p:spPr>
          <a:xfrm>
            <a:off x="533400" y="1752600"/>
            <a:ext cx="8229600" cy="3733800"/>
          </a:xfrm>
        </p:spPr>
        <p:txBody>
          <a:bodyPr>
            <a:noAutofit/>
          </a:bodyPr>
          <a:lstStyle/>
          <a:p>
            <a:r>
              <a:rPr lang="en-US" sz="5400" dirty="0"/>
              <a:t>Read &amp; Write</a:t>
            </a:r>
            <a:br>
              <a:rPr lang="en-US" sz="5400" dirty="0"/>
            </a:br>
            <a:r>
              <a:rPr lang="en-US" sz="5400" dirty="0"/>
              <a:t> Operations</a:t>
            </a:r>
            <a:br>
              <a:rPr lang="en-US" sz="5400" dirty="0"/>
            </a:br>
            <a:r>
              <a:rPr lang="en-US" sz="5400" dirty="0"/>
              <a:t>in </a:t>
            </a:r>
            <a:br>
              <a:rPr lang="en-US" sz="5400" dirty="0"/>
            </a:br>
            <a:r>
              <a:rPr lang="en-US" sz="5400" dirty="0"/>
              <a:t>HDFS</a:t>
            </a:r>
          </a:p>
        </p:txBody>
      </p:sp>
    </p:spTree>
    <p:extLst>
      <p:ext uri="{BB962C8B-B14F-4D97-AF65-F5344CB8AC3E}">
        <p14:creationId xmlns:p14="http://schemas.microsoft.com/office/powerpoint/2010/main" val="21925825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602581" y="1028700"/>
            <a:ext cx="6115050" cy="742950"/>
          </a:xfrm>
        </p:spPr>
        <p:txBody>
          <a:bodyPr/>
          <a:lstStyle/>
          <a:p>
            <a:pPr algn="ctr" eaLnBrk="1" hangingPunct="1"/>
            <a:r>
              <a:rPr lang="en-US" altLang="en-US" sz="3000" b="1"/>
              <a:t>Anatomy of File Read</a:t>
            </a:r>
            <a:endParaRPr lang="en-IN" altLang="en-US" sz="3000"/>
          </a:p>
        </p:txBody>
      </p:sp>
      <p:pic>
        <p:nvPicPr>
          <p:cNvPr id="2662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057400"/>
            <a:ext cx="8153893" cy="4169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665747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1602581" y="1028700"/>
            <a:ext cx="6115050" cy="742950"/>
          </a:xfrm>
        </p:spPr>
        <p:txBody>
          <a:bodyPr/>
          <a:lstStyle/>
          <a:p>
            <a:pPr algn="ctr" eaLnBrk="1" hangingPunct="1"/>
            <a:r>
              <a:rPr lang="en-US" altLang="en-US" sz="3000" b="1"/>
              <a:t>Anatomy of File Write</a:t>
            </a:r>
            <a:endParaRPr lang="en-IN" altLang="en-US" sz="3000"/>
          </a:p>
        </p:txBody>
      </p:sp>
      <p:pic>
        <p:nvPicPr>
          <p:cNvPr id="27652"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9143" y="1771650"/>
            <a:ext cx="7781926" cy="462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207151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602581" y="1028700"/>
            <a:ext cx="6115050" cy="742950"/>
          </a:xfrm>
        </p:spPr>
        <p:txBody>
          <a:bodyPr/>
          <a:lstStyle/>
          <a:p>
            <a:pPr algn="ctr" eaLnBrk="1" hangingPunct="1"/>
            <a:r>
              <a:rPr lang="en-US" altLang="en-US" sz="3000" b="1" dirty="0"/>
              <a:t>HDFS Daemons</a:t>
            </a:r>
            <a:endParaRPr lang="en-IN" altLang="en-US" sz="3000" dirty="0"/>
          </a:p>
        </p:txBody>
      </p:sp>
      <p:sp>
        <p:nvSpPr>
          <p:cNvPr id="2052" name="Content Placeholder 2"/>
          <p:cNvSpPr>
            <a:spLocks noGrp="1"/>
          </p:cNvSpPr>
          <p:nvPr>
            <p:ph sz="quarter" idx="1"/>
          </p:nvPr>
        </p:nvSpPr>
        <p:spPr>
          <a:xfrm>
            <a:off x="405245" y="1771651"/>
            <a:ext cx="8520546" cy="3990108"/>
          </a:xfrm>
        </p:spPr>
        <p:txBody>
          <a:bodyPr>
            <a:normAutofit/>
          </a:bodyPr>
          <a:lstStyle/>
          <a:p>
            <a:pPr>
              <a:defRPr/>
            </a:pPr>
            <a:r>
              <a:rPr lang="en-US" sz="2100" b="1" dirty="0" err="1"/>
              <a:t>NameNode</a:t>
            </a:r>
            <a:r>
              <a:rPr lang="en-US" sz="2100" b="1" dirty="0"/>
              <a:t>:</a:t>
            </a:r>
          </a:p>
          <a:p>
            <a:pPr marL="214313" indent="-214313">
              <a:defRPr/>
            </a:pPr>
            <a:r>
              <a:rPr lang="en-US" sz="2100" dirty="0"/>
              <a:t>Single </a:t>
            </a:r>
            <a:r>
              <a:rPr lang="en-US" sz="2100" dirty="0" err="1"/>
              <a:t>NameNode</a:t>
            </a:r>
            <a:r>
              <a:rPr lang="en-US" sz="2100" dirty="0"/>
              <a:t> per cluster.</a:t>
            </a:r>
          </a:p>
          <a:p>
            <a:pPr marL="214313" indent="-214313">
              <a:defRPr/>
            </a:pPr>
            <a:endParaRPr lang="en-US" sz="2100" dirty="0"/>
          </a:p>
          <a:p>
            <a:pPr>
              <a:defRPr/>
            </a:pPr>
            <a:r>
              <a:rPr lang="en-US" sz="2100" b="1" dirty="0" err="1"/>
              <a:t>DataNode</a:t>
            </a:r>
            <a:r>
              <a:rPr lang="en-US" sz="2100" b="1" dirty="0"/>
              <a:t>:</a:t>
            </a:r>
          </a:p>
          <a:p>
            <a:pPr marL="214313" indent="-214313">
              <a:defRPr/>
            </a:pPr>
            <a:r>
              <a:rPr lang="en-US" sz="2100" dirty="0"/>
              <a:t>Multiple </a:t>
            </a:r>
            <a:r>
              <a:rPr lang="en-US" sz="2100" dirty="0" err="1"/>
              <a:t>DataNode</a:t>
            </a:r>
            <a:r>
              <a:rPr lang="en-US" sz="2100" dirty="0"/>
              <a:t> per cluster</a:t>
            </a:r>
          </a:p>
          <a:p>
            <a:pPr marL="214313" indent="-214313">
              <a:defRPr/>
            </a:pPr>
            <a:r>
              <a:rPr lang="en-US" sz="2100" dirty="0"/>
              <a:t>Read/Write operations</a:t>
            </a:r>
          </a:p>
          <a:p>
            <a:pPr>
              <a:defRPr/>
            </a:pPr>
            <a:endParaRPr lang="en-US" sz="2100" b="1" dirty="0"/>
          </a:p>
          <a:p>
            <a:pPr>
              <a:defRPr/>
            </a:pPr>
            <a:r>
              <a:rPr lang="en-US" sz="2100" b="1" dirty="0" err="1"/>
              <a:t>SecondaryNameNode</a:t>
            </a:r>
            <a:r>
              <a:rPr lang="en-US" sz="2100" b="1" dirty="0"/>
              <a:t>:</a:t>
            </a:r>
          </a:p>
          <a:p>
            <a:pPr marL="214313" indent="-214313">
              <a:defRPr/>
            </a:pPr>
            <a:r>
              <a:rPr lang="en-US" sz="2100" dirty="0"/>
              <a:t>Housekeeping Daemon</a:t>
            </a:r>
            <a:endParaRPr lang="en-IN" sz="2100" dirty="0"/>
          </a:p>
        </p:txBody>
      </p:sp>
    </p:spTree>
    <p:extLst>
      <p:ext uri="{BB962C8B-B14F-4D97-AF65-F5344CB8AC3E}">
        <p14:creationId xmlns:p14="http://schemas.microsoft.com/office/powerpoint/2010/main" val="157458497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a:t>NameNode</a:t>
            </a:r>
            <a:r>
              <a:rPr lang="en-IN" b="1" dirty="0"/>
              <a:t> (Master Node)</a:t>
            </a:r>
          </a:p>
        </p:txBody>
      </p:sp>
      <p:sp>
        <p:nvSpPr>
          <p:cNvPr id="3" name="Content Placeholder 2"/>
          <p:cNvSpPr>
            <a:spLocks noGrp="1"/>
          </p:cNvSpPr>
          <p:nvPr>
            <p:ph idx="1"/>
          </p:nvPr>
        </p:nvSpPr>
        <p:spPr/>
        <p:txBody>
          <a:bodyPr/>
          <a:lstStyle/>
          <a:p>
            <a:r>
              <a:rPr lang="en-IN" dirty="0" err="1"/>
              <a:t>NameNode</a:t>
            </a:r>
            <a:r>
              <a:rPr lang="en-IN" dirty="0"/>
              <a:t> is the master node </a:t>
            </a:r>
          </a:p>
          <a:p>
            <a:r>
              <a:rPr lang="en-IN" dirty="0"/>
              <a:t>It maintains and manages the blocks present on the </a:t>
            </a:r>
            <a:r>
              <a:rPr lang="en-IN" dirty="0" err="1"/>
              <a:t>DataNodes</a:t>
            </a:r>
            <a:r>
              <a:rPr lang="en-IN" dirty="0"/>
              <a:t> (slave nodes). </a:t>
            </a:r>
          </a:p>
          <a:p>
            <a:r>
              <a:rPr lang="en-IN" dirty="0" err="1"/>
              <a:t>NameNode</a:t>
            </a:r>
            <a:r>
              <a:rPr lang="en-IN" dirty="0"/>
              <a:t> is a </a:t>
            </a:r>
            <a:r>
              <a:rPr lang="en-IN" b="1" i="1" dirty="0"/>
              <a:t>very highly available server </a:t>
            </a:r>
            <a:r>
              <a:rPr lang="en-IN" dirty="0"/>
              <a:t>that manages the File System Namespace and controls access to files by clients. </a:t>
            </a:r>
          </a:p>
        </p:txBody>
      </p:sp>
    </p:spTree>
    <p:extLst>
      <p:ext uri="{BB962C8B-B14F-4D97-AF65-F5344CB8AC3E}">
        <p14:creationId xmlns:p14="http://schemas.microsoft.com/office/powerpoint/2010/main" val="277859020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25" y="609600"/>
            <a:ext cx="9200784" cy="5592763"/>
          </a:xfrm>
        </p:spPr>
      </p:pic>
    </p:spTree>
    <p:extLst>
      <p:ext uri="{BB962C8B-B14F-4D97-AF65-F5344CB8AC3E}">
        <p14:creationId xmlns:p14="http://schemas.microsoft.com/office/powerpoint/2010/main" val="38098815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Functions of </a:t>
            </a:r>
            <a:r>
              <a:rPr lang="en-IN" b="1" dirty="0" err="1"/>
              <a:t>NameNode</a:t>
            </a:r>
            <a:endParaRPr lang="en-IN" b="1" dirty="0"/>
          </a:p>
        </p:txBody>
      </p:sp>
      <p:sp>
        <p:nvSpPr>
          <p:cNvPr id="3" name="Content Placeholder 2"/>
          <p:cNvSpPr>
            <a:spLocks noGrp="1"/>
          </p:cNvSpPr>
          <p:nvPr>
            <p:ph idx="1"/>
          </p:nvPr>
        </p:nvSpPr>
        <p:spPr/>
        <p:txBody>
          <a:bodyPr>
            <a:normAutofit fontScale="85000" lnSpcReduction="20000"/>
          </a:bodyPr>
          <a:lstStyle/>
          <a:p>
            <a:r>
              <a:rPr lang="en-IN" dirty="0"/>
              <a:t>It is the master daemon that maintains and manages the </a:t>
            </a:r>
            <a:r>
              <a:rPr lang="en-IN" dirty="0" err="1"/>
              <a:t>DataNodes</a:t>
            </a:r>
            <a:r>
              <a:rPr lang="en-IN" dirty="0"/>
              <a:t> (slave nodes)</a:t>
            </a:r>
          </a:p>
          <a:p>
            <a:r>
              <a:rPr lang="en-IN" dirty="0"/>
              <a:t>It records the metadata of all the files stored in the cluster, e.g. The location of blocks stored, the size of the files, permissions, hierarchy, etc. </a:t>
            </a:r>
          </a:p>
          <a:p>
            <a:r>
              <a:rPr lang="en-IN" dirty="0"/>
              <a:t>There are two files associated with the metadata:</a:t>
            </a:r>
          </a:p>
          <a:p>
            <a:pPr lvl="1"/>
            <a:r>
              <a:rPr lang="en-IN" b="1" dirty="0" err="1"/>
              <a:t>FsImage</a:t>
            </a:r>
            <a:r>
              <a:rPr lang="en-IN" b="1" dirty="0"/>
              <a:t>:</a:t>
            </a:r>
            <a:r>
              <a:rPr lang="en-IN" dirty="0"/>
              <a:t> It contains the complete state of the file system namespace since the start of the </a:t>
            </a:r>
            <a:r>
              <a:rPr lang="en-IN" dirty="0" err="1"/>
              <a:t>NameNode</a:t>
            </a:r>
            <a:r>
              <a:rPr lang="en-IN" dirty="0"/>
              <a:t>.</a:t>
            </a:r>
            <a:r>
              <a:rPr lang="en-GB" dirty="0"/>
              <a:t> It is having the snapshot of the file system with which </a:t>
            </a:r>
            <a:r>
              <a:rPr lang="en-GB" dirty="0" err="1"/>
              <a:t>Namenode</a:t>
            </a:r>
            <a:r>
              <a:rPr lang="en-GB" dirty="0"/>
              <a:t> will start for very first time.</a:t>
            </a:r>
          </a:p>
          <a:p>
            <a:pPr lvl="1"/>
            <a:r>
              <a:rPr lang="en-IN" b="1" dirty="0" err="1"/>
              <a:t>EditLogs</a:t>
            </a:r>
            <a:r>
              <a:rPr lang="en-IN" b="1" dirty="0"/>
              <a:t>:</a:t>
            </a:r>
            <a:r>
              <a:rPr lang="en-IN" dirty="0"/>
              <a:t> </a:t>
            </a:r>
            <a:r>
              <a:rPr lang="en-GB" dirty="0"/>
              <a:t>Whatever operations </a:t>
            </a:r>
            <a:r>
              <a:rPr lang="en-GB" dirty="0" err="1"/>
              <a:t>i.e</a:t>
            </a:r>
            <a:r>
              <a:rPr lang="en-GB" dirty="0"/>
              <a:t> write, delete, update, </a:t>
            </a:r>
            <a:r>
              <a:rPr lang="en-GB" dirty="0" err="1"/>
              <a:t>etc</a:t>
            </a:r>
            <a:r>
              <a:rPr lang="en-GB" dirty="0"/>
              <a:t> </a:t>
            </a:r>
            <a:r>
              <a:rPr lang="en-IN" dirty="0"/>
              <a:t>with respect to the most recent </a:t>
            </a:r>
            <a:r>
              <a:rPr lang="en-IN" dirty="0" err="1"/>
              <a:t>FsImage</a:t>
            </a:r>
            <a:r>
              <a:rPr lang="en-IN" dirty="0"/>
              <a:t>, </a:t>
            </a:r>
            <a:r>
              <a:rPr lang="en-GB" dirty="0"/>
              <a:t> it stores  and keeps all on growing during the life of cluster.</a:t>
            </a:r>
            <a:endParaRPr lang="en-IN" dirty="0"/>
          </a:p>
          <a:p>
            <a:endParaRPr lang="en-IN" dirty="0"/>
          </a:p>
        </p:txBody>
      </p:sp>
    </p:spTree>
    <p:extLst>
      <p:ext uri="{BB962C8B-B14F-4D97-AF65-F5344CB8AC3E}">
        <p14:creationId xmlns:p14="http://schemas.microsoft.com/office/powerpoint/2010/main" val="254167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Functions of </a:t>
            </a:r>
            <a:r>
              <a:rPr lang="en-IN" b="1" dirty="0" err="1"/>
              <a:t>NameNode</a:t>
            </a:r>
            <a:r>
              <a:rPr lang="en-IN" b="1" dirty="0"/>
              <a:t> ……….Continue..</a:t>
            </a:r>
          </a:p>
        </p:txBody>
      </p:sp>
      <p:sp>
        <p:nvSpPr>
          <p:cNvPr id="3" name="Content Placeholder 2"/>
          <p:cNvSpPr>
            <a:spLocks noGrp="1"/>
          </p:cNvSpPr>
          <p:nvPr>
            <p:ph idx="1"/>
          </p:nvPr>
        </p:nvSpPr>
        <p:spPr/>
        <p:txBody>
          <a:bodyPr>
            <a:normAutofit fontScale="70000" lnSpcReduction="20000"/>
          </a:bodyPr>
          <a:lstStyle/>
          <a:p>
            <a:pPr algn="just"/>
            <a:r>
              <a:rPr lang="en-IN" dirty="0"/>
              <a:t>It records each change that takes place to the file system metadata. </a:t>
            </a:r>
          </a:p>
          <a:p>
            <a:pPr lvl="1" algn="just"/>
            <a:r>
              <a:rPr lang="en-IN" dirty="0"/>
              <a:t>For example, if a file is deleted in HDFS, the </a:t>
            </a:r>
            <a:r>
              <a:rPr lang="en-IN" dirty="0" err="1"/>
              <a:t>NameNode</a:t>
            </a:r>
            <a:r>
              <a:rPr lang="en-IN" dirty="0"/>
              <a:t> will immediately record this in the </a:t>
            </a:r>
            <a:r>
              <a:rPr lang="en-IN" dirty="0" err="1"/>
              <a:t>EditLog</a:t>
            </a:r>
            <a:r>
              <a:rPr lang="en-IN" dirty="0"/>
              <a:t>.</a:t>
            </a:r>
          </a:p>
          <a:p>
            <a:pPr algn="just"/>
            <a:r>
              <a:rPr lang="en-IN" dirty="0"/>
              <a:t>It regularly receives a </a:t>
            </a:r>
            <a:r>
              <a:rPr lang="en-IN" b="1" i="1" dirty="0">
                <a:solidFill>
                  <a:srgbClr val="C00000"/>
                </a:solidFill>
              </a:rPr>
              <a:t>Heartbeat</a:t>
            </a:r>
            <a:r>
              <a:rPr lang="en-IN" dirty="0"/>
              <a:t> and a </a:t>
            </a:r>
            <a:r>
              <a:rPr lang="en-IN" b="1" i="1" dirty="0">
                <a:solidFill>
                  <a:srgbClr val="C00000"/>
                </a:solidFill>
              </a:rPr>
              <a:t>block report </a:t>
            </a:r>
            <a:r>
              <a:rPr lang="en-IN" dirty="0"/>
              <a:t>from all the </a:t>
            </a:r>
            <a:r>
              <a:rPr lang="en-IN" dirty="0" err="1"/>
              <a:t>DataNodes</a:t>
            </a:r>
            <a:r>
              <a:rPr lang="en-IN" dirty="0"/>
              <a:t> in the cluster to ensure that the </a:t>
            </a:r>
            <a:r>
              <a:rPr lang="en-IN" dirty="0" err="1"/>
              <a:t>DataNodes</a:t>
            </a:r>
            <a:r>
              <a:rPr lang="en-IN" dirty="0"/>
              <a:t> are live.</a:t>
            </a:r>
          </a:p>
          <a:p>
            <a:pPr algn="just"/>
            <a:r>
              <a:rPr lang="en-IN" dirty="0"/>
              <a:t>It keeps a record of all the blocks in HDFS and in which nodes these blocks are located.</a:t>
            </a:r>
          </a:p>
          <a:p>
            <a:pPr algn="just"/>
            <a:r>
              <a:rPr lang="en-IN" dirty="0"/>
              <a:t>The </a:t>
            </a:r>
            <a:r>
              <a:rPr lang="en-IN" dirty="0" err="1"/>
              <a:t>NameNode</a:t>
            </a:r>
            <a:r>
              <a:rPr lang="en-IN" dirty="0"/>
              <a:t> is also responsible to take care of the </a:t>
            </a:r>
            <a:r>
              <a:rPr lang="en-IN" b="1" dirty="0"/>
              <a:t>replication factor </a:t>
            </a:r>
            <a:r>
              <a:rPr lang="en-IN" dirty="0"/>
              <a:t>of all the blocks.</a:t>
            </a:r>
          </a:p>
          <a:p>
            <a:pPr algn="just"/>
            <a:r>
              <a:rPr lang="en-IN" dirty="0"/>
              <a:t>In </a:t>
            </a:r>
            <a:r>
              <a:rPr lang="en-IN" b="1" dirty="0"/>
              <a:t>case of the </a:t>
            </a:r>
            <a:r>
              <a:rPr lang="en-IN" b="1" dirty="0" err="1"/>
              <a:t>DataNode</a:t>
            </a:r>
            <a:r>
              <a:rPr lang="en-IN" b="1" dirty="0"/>
              <a:t> failure</a:t>
            </a:r>
            <a:r>
              <a:rPr lang="en-IN" dirty="0"/>
              <a:t>, the </a:t>
            </a:r>
            <a:r>
              <a:rPr lang="en-IN" dirty="0" err="1"/>
              <a:t>NameNode</a:t>
            </a:r>
            <a:r>
              <a:rPr lang="en-IN" dirty="0"/>
              <a:t> chooses new </a:t>
            </a:r>
            <a:r>
              <a:rPr lang="en-IN" dirty="0" err="1"/>
              <a:t>DataNodes</a:t>
            </a:r>
            <a:r>
              <a:rPr lang="en-IN" dirty="0"/>
              <a:t> for new replicas, </a:t>
            </a:r>
          </a:p>
          <a:p>
            <a:pPr lvl="1" algn="just"/>
            <a:r>
              <a:rPr lang="en-IN" dirty="0"/>
              <a:t>balance disk usage and </a:t>
            </a:r>
          </a:p>
          <a:p>
            <a:pPr lvl="1" algn="just"/>
            <a:r>
              <a:rPr lang="en-IN" dirty="0"/>
              <a:t>manages the communication traffic to the </a:t>
            </a:r>
            <a:r>
              <a:rPr lang="en-IN" dirty="0" err="1"/>
              <a:t>DataNodes</a:t>
            </a:r>
            <a:r>
              <a:rPr lang="en-IN" dirty="0"/>
              <a:t>.</a:t>
            </a:r>
          </a:p>
          <a:p>
            <a:pPr algn="just"/>
            <a:endParaRPr lang="en-IN" dirty="0"/>
          </a:p>
        </p:txBody>
      </p:sp>
    </p:spTree>
    <p:extLst>
      <p:ext uri="{BB962C8B-B14F-4D97-AF65-F5344CB8AC3E}">
        <p14:creationId xmlns:p14="http://schemas.microsoft.com/office/powerpoint/2010/main" val="20325896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Blocks Size</a:t>
            </a:r>
          </a:p>
        </p:txBody>
      </p:sp>
      <p:sp>
        <p:nvSpPr>
          <p:cNvPr id="4" name="TextBox 3"/>
          <p:cNvSpPr txBox="1"/>
          <p:nvPr/>
        </p:nvSpPr>
        <p:spPr>
          <a:xfrm>
            <a:off x="736980" y="2125267"/>
            <a:ext cx="7778371" cy="3000821"/>
          </a:xfrm>
          <a:prstGeom prst="rect">
            <a:avLst/>
          </a:prstGeom>
          <a:noFill/>
        </p:spPr>
        <p:txBody>
          <a:bodyPr wrap="square" rtlCol="0">
            <a:spAutoFit/>
          </a:bodyPr>
          <a:lstStyle/>
          <a:p>
            <a:pPr marL="214313" indent="-214313" algn="just">
              <a:buFont typeface="Arial" panose="020B0604020202020204" pitchFamily="34" charset="0"/>
              <a:buChar char="•"/>
            </a:pPr>
            <a:r>
              <a:rPr lang="en-IN" sz="2100" dirty="0"/>
              <a:t>Blocks are the nothing but the smallest continuous location on your hard drive where data is stored. </a:t>
            </a:r>
          </a:p>
          <a:p>
            <a:pPr marL="214313" indent="-214313" algn="just">
              <a:buFont typeface="Arial" panose="020B0604020202020204" pitchFamily="34" charset="0"/>
              <a:buChar char="•"/>
            </a:pPr>
            <a:r>
              <a:rPr lang="en-IN" sz="2100" dirty="0"/>
              <a:t>In general, in any of the File System, you store the data as a collection of blocks. </a:t>
            </a:r>
          </a:p>
          <a:p>
            <a:pPr marL="214313" indent="-214313" algn="just">
              <a:buFont typeface="Arial" panose="020B0604020202020204" pitchFamily="34" charset="0"/>
              <a:buChar char="•"/>
            </a:pPr>
            <a:r>
              <a:rPr lang="en-IN" sz="2100" dirty="0"/>
              <a:t>Similarly, HDFS stores each file as blocks which are scattered throughout the Apache Hadoop cluster. </a:t>
            </a:r>
          </a:p>
          <a:p>
            <a:pPr marL="214313" indent="-214313" algn="just">
              <a:buFont typeface="Arial" panose="020B0604020202020204" pitchFamily="34" charset="0"/>
              <a:buChar char="•"/>
            </a:pPr>
            <a:r>
              <a:rPr lang="en-IN" sz="2100" dirty="0"/>
              <a:t>The default size of each block is 128 MB in Apache Hadoop 2.x (64 MB in Apache Hadoop 1.x) which you can configure as per your requirement.</a:t>
            </a:r>
          </a:p>
        </p:txBody>
      </p:sp>
    </p:spTree>
    <p:extLst>
      <p:ext uri="{BB962C8B-B14F-4D97-AF65-F5344CB8AC3E}">
        <p14:creationId xmlns:p14="http://schemas.microsoft.com/office/powerpoint/2010/main" val="3410658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124" y="19050"/>
            <a:ext cx="8229600" cy="655638"/>
          </a:xfrm>
        </p:spPr>
        <p:txBody>
          <a:bodyPr>
            <a:normAutofit fontScale="90000"/>
          </a:bodyPr>
          <a:lstStyle/>
          <a:p>
            <a:r>
              <a:rPr lang="en-IN" dirty="0"/>
              <a:t>10V’s of Big Data</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892" y="838200"/>
            <a:ext cx="8718063" cy="5532437"/>
          </a:xfrm>
        </p:spPr>
      </p:pic>
    </p:spTree>
    <p:extLst>
      <p:ext uri="{BB962C8B-B14F-4D97-AF65-F5344CB8AC3E}">
        <p14:creationId xmlns:p14="http://schemas.microsoft.com/office/powerpoint/2010/main" val="296620298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30072"/>
            <a:ext cx="7886700" cy="994172"/>
          </a:xfrm>
        </p:spPr>
        <p:txBody>
          <a:bodyPr/>
          <a:lstStyle/>
          <a:p>
            <a:r>
              <a:rPr lang="en-IN" b="1" dirty="0"/>
              <a:t>Blocks Size</a:t>
            </a:r>
          </a:p>
        </p:txBody>
      </p:sp>
      <p:pic>
        <p:nvPicPr>
          <p:cNvPr id="2050" name="Picture 2" descr="HDFS ARCHITECTURE – HDFS TUTORIAL Introduction In this blog, we are going to talk about HDFS Architecture. From my previous blog, we already know that HDFS is a distributed file system which is deployed on low cost commodity hardware. I discussed many of its features too. So, its high time that we take a deep dive into Apache Hadoop HDFS Architecture and unlock its beauty. The topics that will be covered in this blog are as follows: • HDFS Master/Slave Topology • NameNode and DataNode • What is a block • Replication Management • Rack Awareness • HDFS Read/Write – Behind the scenes HDFS Architecture HDFS or Hadoop Distributed File System is a block-structured file system where each file is divided into blocks of a pre-determined size. These blocks are stored across a cluster of one or several machines. Apache Hadoop HDFS Architecture follows a Master/Slave Architecture, where a cluster comprises of a single NameNode (Master node) and all the other nodes are DataNodes (Slave nodes). HDFS is based on Java programming language, due to which HDFS can be deployed on broad spectrum of machines that support Java. Though one can run several DataNodes on a single machine, but in practical world, these DataNodes are spread across various machines. NameNode and DataNode NameNode: NameNode is the master of HDFS that maintains and manages the blocks present on the DataNodes (slave nodes). Think of the NameNode as a Lamborghini in midst of various other cars. Thus, like a Lamborghini, NameNode is a very highly available server that manages the File System Namespace and controls access to files by clients. I will be discussing this High Availability feature of Apache Hadoop HDFS in my next blog. The HDFS architecture is built in such a way that the user data is never stored in the NameNode. The data resides on DataNodes only. Functions of NameNode: • It is the master daemon that maintains and manages the DataNodes (slave nodes) • It records the metadata of all the files stored in the cluster, e.g. location of blocks stored, size of the files, permissions, hierarchy, etc. There are two files associated with metadata: o FsImage: An image of the file system on starting the NameNode. o EditLogs: A series of modifications done to the file system after starting the NameNode. • It records each change that takes place to the file system metadata. For example, if a file is deleted in HDFS, the NameNode will immediately record this in the EditLog. • It regularly receives a Heartbeat and a block report from all the DataNodes in the cluster to ensure that the DataNodes are live. • It keeps a record of all the blocks in HDFS and in which nodes these blocks are located. • The NameNode is also responsible to take care of the replication factor of all the blocks which we will discuss in detail later in this HDFS tutorial blog. • In case of a DataNode failure, the NameNode chooses new DataNodes for new replicas, balances disk usage and manages the communication traffic to the DataNodes. DataNode: DataNodes are the slave nodes in HDFS, just like any average car in front of a Lamborghini! Unlike NameNode, DataNode is a commodity hardware, that is, a non-expensive system which is not of high quality or high-availability. DataNode is a block server that stores the data in the local file ext3 or ext4. Functions of DataNode: • These are slave daemons or process which runs on each slave machine. • The actual data is stored on DataNodes. • DataNodes perform the low-level read and write requests from the file system’s clients. • They send heartbeats to the NameNode periodically to report the overall health of HDFS, by default, this frequency is set to 3 seconds. So, till now, you folks must have realized that the NameNode is pretty much important to us. If it fails, we are doomed. But don’t worry, we will be talking about how Hadoop solved this single point of failure problem in the next HDFS tutorial blog. So, just relax for now and let’s take one step at a time. Secondary NameNode Apart from these two daemons there is a third daemon or process called Secondary NameNode. The Secondary NameNode works concurrently with the primary NameNode as a helper daemon. And don’t confuse Secondary NameNode as a backup NameNode because it is not. Functions of Secondary NameNode: • The Secondary NameNode is one which constantly reads all the file systems and metadata from the RAM of the NameNode and writes it into the hard disk or the file system. • It is responsible for combining the EditLogs with FsImage from the NameNode. • It downloads the EditLogs from the NameNode at regular intervals and applies to FsImage. The new FsImage is copied back to the NameNode, which is used whenever the NameNode is started the next time. Hence, Secondary NameNode just performs regular checkpoints in HDFS. Therefore, it is also called CheckpointNode. Blocks Now as we know that the data in HDFS is scattered across the DataNodes as blocks. Let’s have a look on what is a block and how is it formed? Blocks are the nothing but smallest continuous location in your hard drive where data is stored. In general, in any of the File System the data are stored as collection of blocks. Similarly, HDFS stores each file as blocks which is scattered throughout the Apache Hadoop cluster. The default size of each block is 128MB in Apache Hadoop 2.x (64 MB in Apache Hadoop 1.x) which you can configure as per your requirement. It is not necessary that in HDFS, each file is stored in exact multiple of the configured block size (128MB, 256MB etc.). Let’s take an example where I have a file “example.txt” of size 514MB as shown in above figure. Suppose, we are using the default block size configuration which is 128Mb. So, how many blocks will be created? 5, Right. First four blocks will be of 128 MB. But, the last block will be of 2 MB size only. Now you must be thinking why we need to have such a huge blocks size i.e. 128MB? Well, whenever we talk about HDFS, we talk about huge data sets i.e. terabytes and petabytes of data. So, if we had a block size of let’s say 4KB as in Linux file system, we would be having too many of blocks and therefore too much of metadata. So, managing these no. of blocks and metadata will create huge overhead which is something, we don’t want. As you understood what a block is, lets understand how these blocks are places in the next section. Replication Management and Rack Awareness Replication Management: HDFS provides a reliable way to store huge data in a distributed environment as data blocks. The blocks are also replicated to provide fault tolerance. The default replication factor is 3 which is again configurable. So, if you want to store a file of 1GB in your HDFS, you will be consuming a space of 3GB (replication factor src="/>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38400" y="5464451"/>
            <a:ext cx="5615201" cy="141072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17607" y="1224244"/>
            <a:ext cx="8308785" cy="3970318"/>
          </a:xfrm>
          <a:prstGeom prst="rect">
            <a:avLst/>
          </a:prstGeom>
          <a:noFill/>
        </p:spPr>
        <p:txBody>
          <a:bodyPr wrap="square" rtlCol="0">
            <a:spAutoFit/>
          </a:bodyPr>
          <a:lstStyle/>
          <a:p>
            <a:pPr marL="214313" indent="-214313" algn="just">
              <a:buFont typeface="Arial" panose="020B0604020202020204" pitchFamily="34" charset="0"/>
              <a:buChar char="•"/>
            </a:pPr>
            <a:r>
              <a:rPr lang="en-IN" sz="2100" dirty="0"/>
              <a:t>It is not necessary that in HDFS, each file is stored in exact multiple of the configured block size (128 MB, 256 MB etc.). </a:t>
            </a:r>
          </a:p>
          <a:p>
            <a:pPr marL="214313" indent="-214313" algn="just">
              <a:buFont typeface="Arial" panose="020B0604020202020204" pitchFamily="34" charset="0"/>
              <a:buChar char="•"/>
            </a:pPr>
            <a:r>
              <a:rPr lang="en-IN" sz="2100" dirty="0"/>
              <a:t>Let’s take an example where I have a file “example.txt” of size 514 MB as shown in figure.  </a:t>
            </a:r>
          </a:p>
          <a:p>
            <a:pPr marL="214313" indent="-214313" algn="just">
              <a:buFont typeface="Arial" panose="020B0604020202020204" pitchFamily="34" charset="0"/>
              <a:buChar char="•"/>
            </a:pPr>
            <a:r>
              <a:rPr lang="en-IN" sz="2100" dirty="0"/>
              <a:t>Suppose that we are using the default configuration of block size, which is 128 MB. </a:t>
            </a:r>
          </a:p>
          <a:p>
            <a:pPr marL="214313" indent="-214313" algn="just">
              <a:buFont typeface="Arial" panose="020B0604020202020204" pitchFamily="34" charset="0"/>
              <a:buChar char="•"/>
            </a:pPr>
            <a:r>
              <a:rPr lang="en-IN" sz="2100" dirty="0"/>
              <a:t>Then, how many blocks will be created? </a:t>
            </a:r>
          </a:p>
          <a:p>
            <a:pPr marL="214313" indent="-214313" algn="just">
              <a:buFont typeface="Arial" panose="020B0604020202020204" pitchFamily="34" charset="0"/>
              <a:buChar char="•"/>
            </a:pPr>
            <a:r>
              <a:rPr lang="en-IN" sz="2100" dirty="0"/>
              <a:t>5 </a:t>
            </a:r>
          </a:p>
          <a:p>
            <a:pPr marL="214313" indent="-214313" algn="just">
              <a:buFont typeface="Arial" panose="020B0604020202020204" pitchFamily="34" charset="0"/>
              <a:buChar char="•"/>
            </a:pPr>
            <a:r>
              <a:rPr lang="en-IN" sz="2100" dirty="0"/>
              <a:t>The first four blocks will be of </a:t>
            </a:r>
            <a:r>
              <a:rPr lang="en-IN" sz="2100" b="1" dirty="0">
                <a:solidFill>
                  <a:srgbClr val="FF0000"/>
                </a:solidFill>
              </a:rPr>
              <a:t>128 MB</a:t>
            </a:r>
            <a:r>
              <a:rPr lang="en-IN" sz="2100" dirty="0"/>
              <a:t>. </a:t>
            </a:r>
          </a:p>
          <a:p>
            <a:pPr marL="214313" indent="-214313" algn="just">
              <a:buFont typeface="Arial" panose="020B0604020202020204" pitchFamily="34" charset="0"/>
              <a:buChar char="•"/>
            </a:pPr>
            <a:r>
              <a:rPr lang="en-IN" sz="2100" dirty="0"/>
              <a:t>But, the last block will be of 2 MB size only.</a:t>
            </a:r>
          </a:p>
          <a:p>
            <a:pPr marL="214313" indent="-214313" algn="just">
              <a:buFont typeface="Arial" panose="020B0604020202020204" pitchFamily="34" charset="0"/>
              <a:buChar char="•"/>
            </a:pPr>
            <a:r>
              <a:rPr lang="en-IN" sz="2100" dirty="0"/>
              <a:t>Blocks are the nothing but the smallest continuous location on your hard drive where data is stored.</a:t>
            </a:r>
          </a:p>
        </p:txBody>
      </p:sp>
    </p:spTree>
    <p:extLst>
      <p:ext uri="{BB962C8B-B14F-4D97-AF65-F5344CB8AC3E}">
        <p14:creationId xmlns:p14="http://schemas.microsoft.com/office/powerpoint/2010/main" val="214065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Heartbeat Message</a:t>
            </a:r>
          </a:p>
        </p:txBody>
      </p:sp>
    </p:spTree>
    <p:extLst>
      <p:ext uri="{BB962C8B-B14F-4D97-AF65-F5344CB8AC3E}">
        <p14:creationId xmlns:p14="http://schemas.microsoft.com/office/powerpoint/2010/main" val="331899222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Heartbeat</a:t>
            </a:r>
          </a:p>
        </p:txBody>
      </p:sp>
      <p:pic>
        <p:nvPicPr>
          <p:cNvPr id="1030" name="Picture 6" descr="Using Heartbeat Campaigns to safeguard your Domain Health During ..."/>
          <p:cNvPicPr>
            <a:picLocks noChangeAspect="1" noChangeArrowheads="1"/>
          </p:cNvPicPr>
          <p:nvPr/>
        </p:nvPicPr>
        <p:blipFill rotWithShape="1">
          <a:blip r:embed="rId2">
            <a:extLst>
              <a:ext uri="{28A0092B-C50C-407E-A947-70E740481C1C}">
                <a14:useLocalDpi xmlns:a14="http://schemas.microsoft.com/office/drawing/2010/main" val="0"/>
              </a:ext>
            </a:extLst>
          </a:blip>
          <a:srcRect t="26228" b="28413"/>
          <a:stretch/>
        </p:blipFill>
        <p:spPr bwMode="auto">
          <a:xfrm rot="470542">
            <a:off x="6816887" y="1273297"/>
            <a:ext cx="2143125" cy="85736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sz="quarter" idx="1"/>
          </p:nvPr>
        </p:nvSpPr>
        <p:spPr>
          <a:xfrm>
            <a:off x="628650" y="2012263"/>
            <a:ext cx="7886700" cy="3263504"/>
          </a:xfrm>
        </p:spPr>
        <p:txBody>
          <a:bodyPr>
            <a:normAutofit fontScale="92500" lnSpcReduction="10000"/>
          </a:bodyPr>
          <a:lstStyle/>
          <a:p>
            <a:r>
              <a:rPr lang="en-IN" dirty="0">
                <a:solidFill>
                  <a:srgbClr val="282829"/>
                </a:solidFill>
                <a:latin typeface="-apple-system"/>
              </a:rPr>
              <a:t>Name node and Data node communicate each other using </a:t>
            </a:r>
            <a:r>
              <a:rPr lang="en-IN" b="1" i="1" dirty="0">
                <a:solidFill>
                  <a:srgbClr val="282829"/>
                </a:solidFill>
                <a:latin typeface="-apple-system"/>
              </a:rPr>
              <a:t>Heartbeat</a:t>
            </a:r>
            <a:r>
              <a:rPr lang="en-IN" dirty="0">
                <a:solidFill>
                  <a:srgbClr val="282829"/>
                </a:solidFill>
                <a:latin typeface="-apple-system"/>
              </a:rPr>
              <a:t>.</a:t>
            </a:r>
          </a:p>
          <a:p>
            <a:r>
              <a:rPr lang="en-IN" dirty="0">
                <a:solidFill>
                  <a:srgbClr val="282829"/>
                </a:solidFill>
                <a:latin typeface="-apple-system"/>
              </a:rPr>
              <a:t>Basically using this heartbeat Name node checks on Data node whether it is alive(functioning) or not.</a:t>
            </a:r>
          </a:p>
          <a:p>
            <a:r>
              <a:rPr lang="en-IN" dirty="0" err="1">
                <a:solidFill>
                  <a:srgbClr val="282829"/>
                </a:solidFill>
                <a:latin typeface="-apple-system"/>
              </a:rPr>
              <a:t>NameNode</a:t>
            </a:r>
            <a:r>
              <a:rPr lang="en-IN" dirty="0">
                <a:solidFill>
                  <a:srgbClr val="282829"/>
                </a:solidFill>
                <a:latin typeface="-apple-system"/>
              </a:rPr>
              <a:t> should know any </a:t>
            </a:r>
            <a:r>
              <a:rPr lang="en-IN" dirty="0" err="1">
                <a:solidFill>
                  <a:srgbClr val="282829"/>
                </a:solidFill>
                <a:latin typeface="-apple-system"/>
              </a:rPr>
              <a:t>DataNode</a:t>
            </a:r>
            <a:r>
              <a:rPr lang="en-IN" dirty="0">
                <a:solidFill>
                  <a:srgbClr val="282829"/>
                </a:solidFill>
                <a:latin typeface="-apple-system"/>
              </a:rPr>
              <a:t> is </a:t>
            </a:r>
            <a:r>
              <a:rPr lang="en-IN" b="1" i="1" dirty="0">
                <a:solidFill>
                  <a:srgbClr val="282829"/>
                </a:solidFill>
                <a:latin typeface="-apple-system"/>
              </a:rPr>
              <a:t>dead</a:t>
            </a:r>
            <a:r>
              <a:rPr lang="en-IN" dirty="0">
                <a:solidFill>
                  <a:srgbClr val="282829"/>
                </a:solidFill>
                <a:latin typeface="-apple-system"/>
              </a:rPr>
              <a:t>. </a:t>
            </a:r>
          </a:p>
        </p:txBody>
      </p:sp>
    </p:spTree>
    <p:extLst>
      <p:ext uri="{BB962C8B-B14F-4D97-AF65-F5344CB8AC3E}">
        <p14:creationId xmlns:p14="http://schemas.microsoft.com/office/powerpoint/2010/main" val="347518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Heartbeat</a:t>
            </a:r>
          </a:p>
        </p:txBody>
      </p:sp>
      <p:pic>
        <p:nvPicPr>
          <p:cNvPr id="3074" name="Picture 2" descr="https://qphs.fs.quoracdn.net/main-qimg-a1fdb6f90d5da4ccaee6f992b238303d"/>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169116" y="1828800"/>
            <a:ext cx="8596932" cy="3922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476619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1.bp.blogspot.com/-LZXdZgP1isQ/UdrAoe8GHiI/AAAAAAAAACM/pwxF3INkCRI/s400/Name-Nod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332" y="609600"/>
            <a:ext cx="8049336" cy="5163852"/>
          </a:xfrm>
          <a:prstGeom prst="rect">
            <a:avLst/>
          </a:prstGeom>
          <a:noFill/>
          <a:extLst>
            <a:ext uri="{909E8E84-426E-40DD-AFC4-6F175D3DCCD1}">
              <a14:hiddenFill xmlns:a14="http://schemas.microsoft.com/office/drawing/2010/main">
                <a:solidFill>
                  <a:srgbClr val="FFFFFF"/>
                </a:solidFill>
              </a14:hiddenFill>
            </a:ext>
          </a:extLst>
        </p:spPr>
      </p:pic>
      <p:sp>
        <p:nvSpPr>
          <p:cNvPr id="2" name="Heart 1"/>
          <p:cNvSpPr/>
          <p:nvPr/>
        </p:nvSpPr>
        <p:spPr>
          <a:xfrm>
            <a:off x="5334000" y="3733800"/>
            <a:ext cx="486054" cy="378042"/>
          </a:xfrm>
          <a:prstGeom prst="heart">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solidFill>
                <a:srgbClr val="C00000"/>
              </a:solidFill>
            </a:endParaRPr>
          </a:p>
        </p:txBody>
      </p:sp>
    </p:spTree>
    <p:extLst>
      <p:ext uri="{BB962C8B-B14F-4D97-AF65-F5344CB8AC3E}">
        <p14:creationId xmlns:p14="http://schemas.microsoft.com/office/powerpoint/2010/main" val="144545013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Heartbeat</a:t>
            </a:r>
          </a:p>
        </p:txBody>
      </p:sp>
      <p:sp>
        <p:nvSpPr>
          <p:cNvPr id="3" name="Content Placeholder 2"/>
          <p:cNvSpPr>
            <a:spLocks noGrp="1"/>
          </p:cNvSpPr>
          <p:nvPr>
            <p:ph sz="quarter" idx="1"/>
          </p:nvPr>
        </p:nvSpPr>
        <p:spPr/>
        <p:txBody>
          <a:bodyPr>
            <a:normAutofit lnSpcReduction="10000"/>
          </a:bodyPr>
          <a:lstStyle/>
          <a:p>
            <a:r>
              <a:rPr lang="en-IN" dirty="0">
                <a:solidFill>
                  <a:srgbClr val="282829"/>
                </a:solidFill>
                <a:latin typeface="-apple-system"/>
              </a:rPr>
              <a:t>If the </a:t>
            </a:r>
            <a:r>
              <a:rPr lang="en-IN" dirty="0" err="1">
                <a:solidFill>
                  <a:srgbClr val="282829"/>
                </a:solidFill>
                <a:latin typeface="-apple-system"/>
              </a:rPr>
              <a:t>DataNode</a:t>
            </a:r>
            <a:r>
              <a:rPr lang="en-IN" dirty="0">
                <a:solidFill>
                  <a:srgbClr val="282829"/>
                </a:solidFill>
                <a:latin typeface="-apple-system"/>
              </a:rPr>
              <a:t> is </a:t>
            </a:r>
            <a:r>
              <a:rPr lang="en-IN" b="1" i="1" dirty="0">
                <a:solidFill>
                  <a:srgbClr val="C00000"/>
                </a:solidFill>
                <a:latin typeface="-apple-system"/>
              </a:rPr>
              <a:t>dead</a:t>
            </a:r>
            <a:r>
              <a:rPr lang="en-IN" b="1" i="1" dirty="0">
                <a:solidFill>
                  <a:srgbClr val="282829"/>
                </a:solidFill>
                <a:latin typeface="-apple-system"/>
              </a:rPr>
              <a:t> </a:t>
            </a:r>
          </a:p>
          <a:p>
            <a:pPr lvl="1"/>
            <a:r>
              <a:rPr lang="en-IN" dirty="0">
                <a:solidFill>
                  <a:srgbClr val="282829"/>
                </a:solidFill>
                <a:latin typeface="-apple-system"/>
              </a:rPr>
              <a:t>If Data node fails to send </a:t>
            </a:r>
            <a:r>
              <a:rPr lang="en-IN" b="1" i="1" dirty="0">
                <a:solidFill>
                  <a:srgbClr val="C00000"/>
                </a:solidFill>
                <a:latin typeface="-apple-system"/>
              </a:rPr>
              <a:t>heartbeat</a:t>
            </a:r>
            <a:r>
              <a:rPr lang="en-IN" dirty="0">
                <a:solidFill>
                  <a:srgbClr val="282829"/>
                </a:solidFill>
                <a:latin typeface="-apple-system"/>
              </a:rPr>
              <a:t> during its time interval than </a:t>
            </a:r>
          </a:p>
          <a:p>
            <a:pPr lvl="2"/>
            <a:r>
              <a:rPr lang="en-IN" dirty="0">
                <a:solidFill>
                  <a:srgbClr val="282829"/>
                </a:solidFill>
                <a:latin typeface="-apple-system"/>
              </a:rPr>
              <a:t>that Data node is considered as </a:t>
            </a:r>
            <a:r>
              <a:rPr lang="en-IN" sz="2175" b="1" i="1" dirty="0">
                <a:solidFill>
                  <a:srgbClr val="C00000"/>
                </a:solidFill>
                <a:latin typeface="-apple-system"/>
              </a:rPr>
              <a:t>dead</a:t>
            </a:r>
            <a:r>
              <a:rPr lang="en-IN" dirty="0">
                <a:solidFill>
                  <a:srgbClr val="282829"/>
                </a:solidFill>
                <a:latin typeface="-apple-system"/>
              </a:rPr>
              <a:t> and the task of that Data node is </a:t>
            </a:r>
            <a:r>
              <a:rPr lang="en-IN" sz="2175" b="1" i="1" dirty="0">
                <a:solidFill>
                  <a:srgbClr val="C00000"/>
                </a:solidFill>
                <a:latin typeface="-apple-system"/>
              </a:rPr>
              <a:t>reassigned</a:t>
            </a:r>
            <a:r>
              <a:rPr lang="en-IN" dirty="0">
                <a:solidFill>
                  <a:srgbClr val="282829"/>
                </a:solidFill>
                <a:latin typeface="-apple-system"/>
              </a:rPr>
              <a:t> to </a:t>
            </a:r>
            <a:r>
              <a:rPr lang="en-IN" sz="2175" b="1" i="1" dirty="0">
                <a:solidFill>
                  <a:srgbClr val="C00000"/>
                </a:solidFill>
                <a:latin typeface="-apple-system"/>
              </a:rPr>
              <a:t>new Data node</a:t>
            </a:r>
            <a:r>
              <a:rPr lang="en-IN" dirty="0">
                <a:solidFill>
                  <a:srgbClr val="282829"/>
                </a:solidFill>
                <a:latin typeface="-apple-system"/>
              </a:rPr>
              <a:t>.</a:t>
            </a:r>
          </a:p>
          <a:p>
            <a:pPr lvl="1"/>
            <a:r>
              <a:rPr lang="en-IN" dirty="0">
                <a:solidFill>
                  <a:srgbClr val="282829"/>
                </a:solidFill>
                <a:latin typeface="-apple-system"/>
              </a:rPr>
              <a:t>the </a:t>
            </a:r>
            <a:r>
              <a:rPr lang="en-IN" dirty="0" err="1">
                <a:solidFill>
                  <a:srgbClr val="282829"/>
                </a:solidFill>
                <a:latin typeface="-apple-system"/>
              </a:rPr>
              <a:t>NameNode</a:t>
            </a:r>
            <a:r>
              <a:rPr lang="en-IN" dirty="0">
                <a:solidFill>
                  <a:srgbClr val="282829"/>
                </a:solidFill>
                <a:latin typeface="-apple-system"/>
              </a:rPr>
              <a:t> issues commands to other </a:t>
            </a:r>
            <a:r>
              <a:rPr lang="en-IN" dirty="0" err="1">
                <a:solidFill>
                  <a:srgbClr val="282829"/>
                </a:solidFill>
                <a:latin typeface="-apple-system"/>
              </a:rPr>
              <a:t>DataNodes</a:t>
            </a:r>
            <a:r>
              <a:rPr lang="en-IN" dirty="0">
                <a:solidFill>
                  <a:srgbClr val="282829"/>
                </a:solidFill>
                <a:latin typeface="-apple-system"/>
              </a:rPr>
              <a:t> to</a:t>
            </a:r>
            <a:r>
              <a:rPr lang="en-IN" b="1" i="1" dirty="0">
                <a:solidFill>
                  <a:srgbClr val="282829"/>
                </a:solidFill>
                <a:latin typeface="-apple-system"/>
              </a:rPr>
              <a:t> </a:t>
            </a:r>
            <a:r>
              <a:rPr lang="en-IN" sz="2175" b="1" i="1" dirty="0">
                <a:solidFill>
                  <a:srgbClr val="C00000"/>
                </a:solidFill>
                <a:latin typeface="-apple-system"/>
              </a:rPr>
              <a:t>replicate the data stored</a:t>
            </a:r>
            <a:r>
              <a:rPr lang="en-IN" b="1" i="1" dirty="0">
                <a:solidFill>
                  <a:srgbClr val="282829"/>
                </a:solidFill>
                <a:latin typeface="-apple-system"/>
              </a:rPr>
              <a:t> </a:t>
            </a:r>
            <a:r>
              <a:rPr lang="en-IN" dirty="0">
                <a:solidFill>
                  <a:srgbClr val="282829"/>
                </a:solidFill>
                <a:latin typeface="-apple-system"/>
              </a:rPr>
              <a:t>on the </a:t>
            </a:r>
            <a:r>
              <a:rPr lang="en-IN" sz="2175" b="1" i="1" dirty="0">
                <a:solidFill>
                  <a:srgbClr val="C00000"/>
                </a:solidFill>
                <a:latin typeface="-apple-system"/>
              </a:rPr>
              <a:t>dead </a:t>
            </a:r>
            <a:r>
              <a:rPr lang="en-IN" sz="2175" b="1" i="1" dirty="0" err="1">
                <a:solidFill>
                  <a:srgbClr val="C00000"/>
                </a:solidFill>
                <a:latin typeface="-apple-system"/>
              </a:rPr>
              <a:t>DataNode</a:t>
            </a:r>
            <a:r>
              <a:rPr lang="en-IN" dirty="0">
                <a:solidFill>
                  <a:srgbClr val="282829"/>
                </a:solidFill>
                <a:latin typeface="-apple-system"/>
              </a:rPr>
              <a:t>, </a:t>
            </a:r>
          </a:p>
          <a:p>
            <a:pPr lvl="1"/>
            <a:r>
              <a:rPr lang="en-IN" dirty="0">
                <a:solidFill>
                  <a:srgbClr val="282829"/>
                </a:solidFill>
                <a:latin typeface="-apple-system"/>
              </a:rPr>
              <a:t>to bring the </a:t>
            </a:r>
            <a:r>
              <a:rPr lang="en-IN" sz="2175" b="1" i="1" dirty="0">
                <a:solidFill>
                  <a:srgbClr val="C00000"/>
                </a:solidFill>
                <a:latin typeface="-apple-system"/>
              </a:rPr>
              <a:t>replication factor</a:t>
            </a:r>
            <a:r>
              <a:rPr lang="en-IN" dirty="0">
                <a:solidFill>
                  <a:srgbClr val="282829"/>
                </a:solidFill>
                <a:latin typeface="-apple-system"/>
              </a:rPr>
              <a:t> of the blocks to the </a:t>
            </a:r>
            <a:r>
              <a:rPr lang="en-IN" sz="2175" b="1" i="1" dirty="0">
                <a:solidFill>
                  <a:srgbClr val="C00000"/>
                </a:solidFill>
                <a:latin typeface="-apple-system"/>
              </a:rPr>
              <a:t>configured number of replicas</a:t>
            </a:r>
            <a:r>
              <a:rPr lang="en-IN" dirty="0">
                <a:solidFill>
                  <a:srgbClr val="282829"/>
                </a:solidFill>
                <a:latin typeface="-apple-system"/>
              </a:rPr>
              <a:t>.</a:t>
            </a:r>
          </a:p>
          <a:p>
            <a:endParaRPr lang="en-IN" dirty="0">
              <a:solidFill>
                <a:srgbClr val="282829"/>
              </a:solidFill>
              <a:latin typeface="-apple-system"/>
            </a:endParaRPr>
          </a:p>
        </p:txBody>
      </p:sp>
    </p:spTree>
    <p:extLst>
      <p:ext uri="{BB962C8B-B14F-4D97-AF65-F5344CB8AC3E}">
        <p14:creationId xmlns:p14="http://schemas.microsoft.com/office/powerpoint/2010/main" val="2379006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Block Report</a:t>
            </a:r>
          </a:p>
        </p:txBody>
      </p:sp>
    </p:spTree>
    <p:extLst>
      <p:ext uri="{BB962C8B-B14F-4D97-AF65-F5344CB8AC3E}">
        <p14:creationId xmlns:p14="http://schemas.microsoft.com/office/powerpoint/2010/main" val="226090673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idx="1"/>
          </p:nvPr>
        </p:nvSpPr>
        <p:spPr bwMode="auto">
          <a:xfrm>
            <a:off x="545522" y="1135539"/>
            <a:ext cx="7886700" cy="5694175"/>
          </a:xfrm>
          <a:prstGeom prst="rect">
            <a:avLst/>
          </a:prstGeom>
          <a:noFill/>
          <a:ln>
            <a:noFill/>
          </a:ln>
          <a:effectLst/>
        </p:spPr>
        <p:txBody>
          <a:bodyPr vert="horz" wrap="square" lIns="0" tIns="119025" rIns="0" bIns="119025" numCol="1" rtlCol="0" anchor="ctr" anchorCtr="0" compatLnSpc="1">
            <a:prstTxWarp prst="textNoShape">
              <a:avLst/>
            </a:prstTxWarp>
            <a:spAutoFit/>
          </a:bodyPr>
          <a:lstStyle/>
          <a:p>
            <a:pPr algn="just"/>
            <a:r>
              <a:rPr lang="en-IN" dirty="0" err="1"/>
              <a:t>NameNode</a:t>
            </a:r>
            <a:r>
              <a:rPr lang="en-IN" dirty="0"/>
              <a:t> gets information about what </a:t>
            </a:r>
            <a:r>
              <a:rPr lang="en-IN"/>
              <a:t>data is </a:t>
            </a:r>
            <a:r>
              <a:rPr lang="en-IN" dirty="0"/>
              <a:t>stored on a specific </a:t>
            </a:r>
            <a:r>
              <a:rPr lang="en-IN" dirty="0" err="1"/>
              <a:t>DataNode</a:t>
            </a:r>
            <a:r>
              <a:rPr lang="en-IN" dirty="0"/>
              <a:t>.</a:t>
            </a:r>
          </a:p>
          <a:p>
            <a:pPr algn="just"/>
            <a:r>
              <a:rPr lang="en-IN" dirty="0"/>
              <a:t>A block report contains the block ID, the generation timestamp and the length for each block replica the server hosts.</a:t>
            </a:r>
          </a:p>
          <a:p>
            <a:pPr algn="just" defTabSz="685800" eaLnBrk="0" fontAlgn="base" hangingPunct="0">
              <a:spcBef>
                <a:spcPct val="0"/>
              </a:spcBef>
              <a:spcAft>
                <a:spcPct val="0"/>
              </a:spcAft>
              <a:buClr>
                <a:srgbClr val="C00000"/>
              </a:buClr>
            </a:pPr>
            <a:endParaRPr kumimoji="0" lang="en-US" altLang="en-US" b="0" i="0" u="none" strike="noStrike" cap="none" normalizeH="0" baseline="0" dirty="0">
              <a:ln>
                <a:noFill/>
              </a:ln>
              <a:effectLst/>
              <a:latin typeface="-apple-system"/>
            </a:endParaRPr>
          </a:p>
          <a:p>
            <a:pPr algn="just" defTabSz="685800" eaLnBrk="0" fontAlgn="base" hangingPunct="0">
              <a:spcBef>
                <a:spcPct val="0"/>
              </a:spcBef>
              <a:spcAft>
                <a:spcPct val="0"/>
              </a:spcAft>
              <a:buClr>
                <a:srgbClr val="C00000"/>
              </a:buClr>
            </a:pPr>
            <a:r>
              <a:rPr kumimoji="0" lang="en-US" altLang="en-US" b="0" i="0" u="none" strike="noStrike" cap="none" normalizeH="0" baseline="0" dirty="0">
                <a:ln>
                  <a:noFill/>
                </a:ln>
                <a:effectLst/>
                <a:latin typeface="-apple-system"/>
              </a:rPr>
              <a:t>Interval of block reports is determined by configuration </a:t>
            </a:r>
            <a:r>
              <a:rPr kumimoji="0" lang="en-US" altLang="en-US" b="0" i="0" u="none" strike="noStrike" cap="none" normalizeH="0" baseline="0" dirty="0" err="1">
                <a:ln>
                  <a:noFill/>
                </a:ln>
                <a:effectLst/>
                <a:latin typeface="Consolas" panose="020B0609020204030204" pitchFamily="49" charset="0"/>
              </a:rPr>
              <a:t>dfs.blockreport.intervalMsec</a:t>
            </a:r>
            <a:r>
              <a:rPr kumimoji="0" lang="en-US" altLang="en-US" b="0" i="0" u="none" strike="noStrike" cap="none" normalizeH="0" baseline="0" dirty="0">
                <a:ln>
                  <a:noFill/>
                </a:ln>
                <a:effectLst/>
                <a:latin typeface="-apple-system"/>
              </a:rPr>
              <a:t> (in hdfs-site.xml). </a:t>
            </a:r>
          </a:p>
          <a:p>
            <a:pPr marL="0" indent="0" algn="just" defTabSz="685800" eaLnBrk="0" fontAlgn="base" hangingPunct="0">
              <a:spcBef>
                <a:spcPct val="0"/>
              </a:spcBef>
              <a:spcAft>
                <a:spcPct val="0"/>
              </a:spcAft>
              <a:buClr>
                <a:srgbClr val="C00000"/>
              </a:buClr>
              <a:buNone/>
            </a:pPr>
            <a:endParaRPr kumimoji="0" lang="en-US" altLang="en-US" b="0" i="0" u="none" strike="noStrike" cap="none" normalizeH="0" baseline="0" dirty="0">
              <a:ln>
                <a:noFill/>
              </a:ln>
              <a:effectLst/>
              <a:latin typeface="-apple-system"/>
            </a:endParaRPr>
          </a:p>
          <a:p>
            <a:pPr lvl="1" algn="just" eaLnBrk="0" fontAlgn="base" hangingPunct="0">
              <a:lnSpc>
                <a:spcPct val="100000"/>
              </a:lnSpc>
              <a:spcBef>
                <a:spcPct val="0"/>
              </a:spcBef>
              <a:spcAft>
                <a:spcPct val="0"/>
              </a:spcAft>
              <a:buClr>
                <a:srgbClr val="C00000"/>
              </a:buClr>
            </a:pPr>
            <a:r>
              <a:rPr kumimoji="0" lang="en-US" altLang="en-US" b="0" i="0" u="none" strike="noStrike" cap="none" normalizeH="0" baseline="0" dirty="0">
                <a:ln>
                  <a:noFill/>
                </a:ln>
                <a:effectLst/>
                <a:latin typeface="-apple-system"/>
              </a:rPr>
              <a:t>By default this is set to 21600000 milliseconds.</a:t>
            </a:r>
          </a:p>
        </p:txBody>
      </p:sp>
      <p:sp>
        <p:nvSpPr>
          <p:cNvPr id="2" name="Title 1"/>
          <p:cNvSpPr>
            <a:spLocks noGrp="1"/>
          </p:cNvSpPr>
          <p:nvPr>
            <p:ph type="title"/>
          </p:nvPr>
        </p:nvSpPr>
        <p:spPr/>
        <p:txBody>
          <a:bodyPr/>
          <a:lstStyle/>
          <a:p>
            <a:r>
              <a:rPr lang="en-IN" dirty="0"/>
              <a:t>Block Report</a:t>
            </a:r>
          </a:p>
        </p:txBody>
      </p:sp>
    </p:spTree>
    <p:extLst>
      <p:ext uri="{BB962C8B-B14F-4D97-AF65-F5344CB8AC3E}">
        <p14:creationId xmlns:p14="http://schemas.microsoft.com/office/powerpoint/2010/main" val="366381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Block Report</a:t>
            </a:r>
          </a:p>
        </p:txBody>
      </p:sp>
      <p:sp>
        <p:nvSpPr>
          <p:cNvPr id="5" name="Rectangle 2"/>
          <p:cNvSpPr>
            <a:spLocks noGrp="1" noChangeArrowheads="1"/>
          </p:cNvSpPr>
          <p:nvPr>
            <p:ph idx="1"/>
          </p:nvPr>
        </p:nvSpPr>
        <p:spPr bwMode="auto">
          <a:xfrm>
            <a:off x="628650" y="2125267"/>
            <a:ext cx="7886700" cy="3195030"/>
          </a:xfrm>
          <a:prstGeom prst="rect">
            <a:avLst/>
          </a:prstGeom>
          <a:noFill/>
          <a:ln>
            <a:noFill/>
          </a:ln>
          <a:effectLst/>
        </p:spPr>
        <p:txBody>
          <a:bodyPr vert="horz" wrap="square" lIns="0" tIns="119025" rIns="0" bIns="119025" numCol="1" rtlCol="0" anchor="ctr" anchorCtr="0" compatLnSpc="1">
            <a:prstTxWarp prst="textNoShape">
              <a:avLst/>
            </a:prstTxWarp>
            <a:spAutoFit/>
          </a:bodyPr>
          <a:lstStyle/>
          <a:p>
            <a:pPr defTabSz="685800" eaLnBrk="0" fontAlgn="base" hangingPunct="0">
              <a:spcBef>
                <a:spcPct val="0"/>
              </a:spcBef>
              <a:spcAft>
                <a:spcPct val="0"/>
              </a:spcAft>
              <a:buClr>
                <a:srgbClr val="C00000"/>
              </a:buClr>
            </a:pPr>
            <a:r>
              <a:rPr lang="en-US" altLang="en-US" sz="2700" dirty="0">
                <a:solidFill>
                  <a:srgbClr val="282829"/>
                </a:solidFill>
                <a:latin typeface="-apple-system"/>
              </a:rPr>
              <a:t>Some of the information contained in the block report is:</a:t>
            </a:r>
          </a:p>
          <a:p>
            <a:pPr lvl="1" eaLnBrk="0" fontAlgn="base" hangingPunct="0">
              <a:lnSpc>
                <a:spcPct val="100000"/>
              </a:lnSpc>
              <a:spcBef>
                <a:spcPct val="0"/>
              </a:spcBef>
              <a:spcAft>
                <a:spcPct val="0"/>
              </a:spcAft>
              <a:buClr>
                <a:srgbClr val="C00000"/>
              </a:buClr>
            </a:pPr>
            <a:r>
              <a:rPr lang="en-US" altLang="en-US" sz="2400" b="1" dirty="0">
                <a:solidFill>
                  <a:srgbClr val="282829"/>
                </a:solidFill>
                <a:latin typeface="-apple-system"/>
              </a:rPr>
              <a:t>Registration</a:t>
            </a:r>
            <a:r>
              <a:rPr lang="en-US" altLang="en-US" sz="2400" dirty="0">
                <a:solidFill>
                  <a:srgbClr val="282829"/>
                </a:solidFill>
                <a:latin typeface="-apple-system"/>
              </a:rPr>
              <a:t>: Data node registration information</a:t>
            </a:r>
          </a:p>
          <a:p>
            <a:pPr lvl="1" eaLnBrk="0" fontAlgn="base" hangingPunct="0">
              <a:lnSpc>
                <a:spcPct val="100000"/>
              </a:lnSpc>
              <a:spcBef>
                <a:spcPct val="0"/>
              </a:spcBef>
              <a:spcAft>
                <a:spcPct val="0"/>
              </a:spcAft>
              <a:buClr>
                <a:srgbClr val="C00000"/>
              </a:buClr>
            </a:pPr>
            <a:r>
              <a:rPr lang="en-US" altLang="en-US" sz="2400" b="1" dirty="0">
                <a:solidFill>
                  <a:srgbClr val="282829"/>
                </a:solidFill>
                <a:latin typeface="-apple-system"/>
              </a:rPr>
              <a:t>blocks</a:t>
            </a:r>
            <a:r>
              <a:rPr lang="en-US" altLang="en-US" sz="2400" dirty="0">
                <a:solidFill>
                  <a:srgbClr val="282829"/>
                </a:solidFill>
                <a:latin typeface="-apple-system"/>
              </a:rPr>
              <a:t>: Information about the blocks, which contains: </a:t>
            </a:r>
          </a:p>
          <a:p>
            <a:pPr lvl="2" eaLnBrk="0" fontAlgn="base" hangingPunct="0">
              <a:lnSpc>
                <a:spcPct val="100000"/>
              </a:lnSpc>
              <a:spcBef>
                <a:spcPct val="0"/>
              </a:spcBef>
              <a:spcAft>
                <a:spcPct val="0"/>
              </a:spcAft>
              <a:buClr>
                <a:srgbClr val="C00000"/>
              </a:buClr>
            </a:pPr>
            <a:r>
              <a:rPr lang="en-US" altLang="en-US" sz="1800" dirty="0">
                <a:solidFill>
                  <a:srgbClr val="282829"/>
                </a:solidFill>
                <a:latin typeface="-apple-system"/>
              </a:rPr>
              <a:t>block ID, </a:t>
            </a:r>
          </a:p>
          <a:p>
            <a:pPr lvl="2" eaLnBrk="0" fontAlgn="base" hangingPunct="0">
              <a:lnSpc>
                <a:spcPct val="100000"/>
              </a:lnSpc>
              <a:spcBef>
                <a:spcPct val="0"/>
              </a:spcBef>
              <a:spcAft>
                <a:spcPct val="0"/>
              </a:spcAft>
              <a:buClr>
                <a:srgbClr val="C00000"/>
              </a:buClr>
            </a:pPr>
            <a:r>
              <a:rPr lang="en-US" altLang="en-US" sz="1800" dirty="0">
                <a:solidFill>
                  <a:srgbClr val="282829"/>
                </a:solidFill>
                <a:latin typeface="-apple-system"/>
              </a:rPr>
              <a:t>block length, </a:t>
            </a:r>
          </a:p>
          <a:p>
            <a:pPr lvl="2" eaLnBrk="0" fontAlgn="base" hangingPunct="0">
              <a:lnSpc>
                <a:spcPct val="100000"/>
              </a:lnSpc>
              <a:spcBef>
                <a:spcPct val="0"/>
              </a:spcBef>
              <a:spcAft>
                <a:spcPct val="0"/>
              </a:spcAft>
              <a:buClr>
                <a:srgbClr val="C00000"/>
              </a:buClr>
            </a:pPr>
            <a:r>
              <a:rPr lang="en-US" altLang="en-US" sz="1800" dirty="0">
                <a:solidFill>
                  <a:srgbClr val="282829"/>
                </a:solidFill>
                <a:latin typeface="-apple-system"/>
              </a:rPr>
              <a:t>block generation timestamp, </a:t>
            </a:r>
          </a:p>
          <a:p>
            <a:pPr lvl="2" eaLnBrk="0" fontAlgn="base" hangingPunct="0">
              <a:lnSpc>
                <a:spcPct val="100000"/>
              </a:lnSpc>
              <a:spcBef>
                <a:spcPct val="0"/>
              </a:spcBef>
              <a:spcAft>
                <a:spcPct val="0"/>
              </a:spcAft>
              <a:buClr>
                <a:srgbClr val="C00000"/>
              </a:buClr>
            </a:pPr>
            <a:r>
              <a:rPr lang="en-US" altLang="en-US" sz="1800" dirty="0">
                <a:solidFill>
                  <a:srgbClr val="282829"/>
                </a:solidFill>
                <a:latin typeface="-apple-system"/>
              </a:rPr>
              <a:t>state of the block replica (For e.g. replica is finalized or waiting to be recovered etc.)</a:t>
            </a:r>
            <a:endParaRPr lang="en-US" altLang="en-US" sz="2700" dirty="0">
              <a:latin typeface="Arial" panose="020B0604020202020204" pitchFamily="34" charset="0"/>
            </a:endParaRPr>
          </a:p>
        </p:txBody>
      </p:sp>
    </p:spTree>
    <p:extLst>
      <p:ext uri="{BB962C8B-B14F-4D97-AF65-F5344CB8AC3E}">
        <p14:creationId xmlns:p14="http://schemas.microsoft.com/office/powerpoint/2010/main" val="3027680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IN" dirty="0"/>
              <a:t>Block Report</a:t>
            </a:r>
          </a:p>
        </p:txBody>
      </p:sp>
      <p:sp>
        <p:nvSpPr>
          <p:cNvPr id="5" name="Rectangle 2"/>
          <p:cNvSpPr>
            <a:spLocks noGrp="1" noChangeArrowheads="1"/>
          </p:cNvSpPr>
          <p:nvPr>
            <p:ph idx="1"/>
          </p:nvPr>
        </p:nvSpPr>
        <p:spPr bwMode="auto">
          <a:xfrm>
            <a:off x="628650" y="609600"/>
            <a:ext cx="8058150" cy="6334351"/>
          </a:xfrm>
          <a:prstGeom prst="rect">
            <a:avLst/>
          </a:prstGeom>
          <a:noFill/>
          <a:ln>
            <a:noFill/>
          </a:ln>
          <a:effectLst/>
        </p:spPr>
        <p:txBody>
          <a:bodyPr vert="horz" wrap="square" lIns="0" tIns="119025" rIns="0" bIns="119025" numCol="1" rtlCol="0" anchor="ctr" anchorCtr="0" compatLnSpc="1">
            <a:prstTxWarp prst="textNoShape">
              <a:avLst/>
            </a:prstTxWarp>
            <a:spAutoFit/>
          </a:bodyPr>
          <a:lstStyle/>
          <a:p>
            <a:pPr defTabSz="685800" eaLnBrk="0" fontAlgn="base" hangingPunct="0">
              <a:spcBef>
                <a:spcPct val="0"/>
              </a:spcBef>
              <a:spcAft>
                <a:spcPct val="0"/>
              </a:spcAft>
              <a:buClr>
                <a:srgbClr val="C00000"/>
              </a:buClr>
            </a:pPr>
            <a:r>
              <a:rPr kumimoji="0" lang="en-US" altLang="en-US" b="0" i="0" u="none" strike="noStrike" cap="none" normalizeH="0" baseline="0" dirty="0">
                <a:ln>
                  <a:noFill/>
                </a:ln>
                <a:solidFill>
                  <a:srgbClr val="282829"/>
                </a:solidFill>
                <a:effectLst/>
                <a:latin typeface="-apple-system"/>
              </a:rPr>
              <a:t>This </a:t>
            </a:r>
            <a:r>
              <a:rPr kumimoji="0" lang="en-US" altLang="en-US" b="0" i="0" u="none" strike="noStrike" cap="none" normalizeH="0" baseline="0" dirty="0">
                <a:ln>
                  <a:noFill/>
                </a:ln>
                <a:solidFill>
                  <a:srgbClr val="282829"/>
                </a:solidFill>
                <a:effectLst/>
                <a:latin typeface="Times New Roman" panose="02020603050405020304" pitchFamily="18" charset="0"/>
                <a:cs typeface="Times New Roman" panose="02020603050405020304" pitchFamily="18" charset="0"/>
              </a:rPr>
              <a:t>information</a:t>
            </a:r>
            <a:r>
              <a:rPr kumimoji="0" lang="en-US" altLang="en-US" b="0" i="0" u="none" strike="noStrike" cap="none" normalizeH="0" baseline="0" dirty="0">
                <a:ln>
                  <a:noFill/>
                </a:ln>
                <a:solidFill>
                  <a:srgbClr val="282829"/>
                </a:solidFill>
                <a:effectLst/>
                <a:latin typeface="-apple-system"/>
              </a:rPr>
              <a:t> is used by the Name Node for:</a:t>
            </a:r>
          </a:p>
          <a:p>
            <a:pPr lvl="1" eaLnBrk="0" fontAlgn="base" hangingPunct="0">
              <a:lnSpc>
                <a:spcPct val="100000"/>
              </a:lnSpc>
              <a:spcBef>
                <a:spcPct val="0"/>
              </a:spcBef>
              <a:spcAft>
                <a:spcPct val="0"/>
              </a:spcAft>
              <a:buClr>
                <a:srgbClr val="C00000"/>
              </a:buClr>
            </a:pPr>
            <a:r>
              <a:rPr kumimoji="0" lang="en-US" altLang="en-US" b="1" i="0" u="none" strike="noStrike" cap="none" normalizeH="0" baseline="0" dirty="0">
                <a:ln>
                  <a:noFill/>
                </a:ln>
                <a:solidFill>
                  <a:srgbClr val="282829"/>
                </a:solidFill>
                <a:effectLst/>
                <a:latin typeface="-apple-system"/>
              </a:rPr>
              <a:t>Process first block report</a:t>
            </a:r>
            <a:r>
              <a:rPr kumimoji="0" lang="en-US" altLang="en-US" b="0" i="0" u="none" strike="noStrike" cap="none" normalizeH="0" baseline="0" dirty="0">
                <a:ln>
                  <a:noFill/>
                </a:ln>
                <a:solidFill>
                  <a:srgbClr val="282829"/>
                </a:solidFill>
                <a:effectLst/>
                <a:latin typeface="-apple-system"/>
              </a:rPr>
              <a:t>: </a:t>
            </a:r>
          </a:p>
          <a:p>
            <a:pPr lvl="2" eaLnBrk="0" fontAlgn="base" hangingPunct="0">
              <a:lnSpc>
                <a:spcPct val="100000"/>
              </a:lnSpc>
              <a:spcBef>
                <a:spcPct val="0"/>
              </a:spcBef>
              <a:spcAft>
                <a:spcPct val="0"/>
              </a:spcAft>
              <a:buClr>
                <a:srgbClr val="C00000"/>
              </a:buClr>
            </a:pPr>
            <a:r>
              <a:rPr kumimoji="0" lang="en-US" altLang="en-US" b="0" i="0" u="none" strike="noStrike" cap="none" normalizeH="0" baseline="0" dirty="0">
                <a:ln>
                  <a:noFill/>
                </a:ln>
                <a:solidFill>
                  <a:srgbClr val="282829"/>
                </a:solidFill>
                <a:effectLst/>
                <a:latin typeface="-apple-system"/>
              </a:rPr>
              <a:t>If it is a first time report for the newly registered Data Node, </a:t>
            </a:r>
          </a:p>
          <a:p>
            <a:pPr lvl="2" eaLnBrk="0" fontAlgn="base" hangingPunct="0">
              <a:lnSpc>
                <a:spcPct val="100000"/>
              </a:lnSpc>
              <a:spcBef>
                <a:spcPct val="0"/>
              </a:spcBef>
              <a:spcAft>
                <a:spcPct val="0"/>
              </a:spcAft>
              <a:buClr>
                <a:srgbClr val="C00000"/>
              </a:buClr>
            </a:pPr>
            <a:r>
              <a:rPr kumimoji="0" lang="en-US" altLang="en-US" b="0" i="0" u="none" strike="noStrike" cap="none" normalizeH="0" baseline="0" dirty="0">
                <a:ln>
                  <a:noFill/>
                </a:ln>
                <a:solidFill>
                  <a:srgbClr val="282829"/>
                </a:solidFill>
                <a:effectLst/>
                <a:latin typeface="-apple-system"/>
              </a:rPr>
              <a:t>it just adds all the valid replicas. </a:t>
            </a:r>
          </a:p>
          <a:p>
            <a:pPr lvl="2" eaLnBrk="0" fontAlgn="base" hangingPunct="0">
              <a:lnSpc>
                <a:spcPct val="100000"/>
              </a:lnSpc>
              <a:spcBef>
                <a:spcPct val="0"/>
              </a:spcBef>
              <a:spcAft>
                <a:spcPct val="0"/>
              </a:spcAft>
              <a:buClr>
                <a:srgbClr val="C00000"/>
              </a:buClr>
            </a:pPr>
            <a:r>
              <a:rPr kumimoji="0" lang="en-US" altLang="en-US" b="0" i="0" u="none" strike="noStrike" cap="none" normalizeH="0" baseline="0" dirty="0">
                <a:ln>
                  <a:noFill/>
                </a:ln>
                <a:solidFill>
                  <a:srgbClr val="282829"/>
                </a:solidFill>
                <a:effectLst/>
                <a:latin typeface="-apple-system"/>
              </a:rPr>
              <a:t>It ignores all the invalid blocks, till the next block report.</a:t>
            </a:r>
          </a:p>
          <a:p>
            <a:pPr marL="685800" lvl="2" indent="0" eaLnBrk="0" fontAlgn="base" hangingPunct="0">
              <a:spcBef>
                <a:spcPct val="0"/>
              </a:spcBef>
              <a:spcAft>
                <a:spcPct val="0"/>
              </a:spcAft>
              <a:buClr>
                <a:srgbClr val="C00000"/>
              </a:buClr>
              <a:buNone/>
            </a:pPr>
            <a:endParaRPr kumimoji="0" lang="en-US" altLang="en-US" b="0" i="0" u="none" strike="noStrike" cap="none" normalizeH="0" baseline="0" dirty="0">
              <a:ln>
                <a:noFill/>
              </a:ln>
              <a:solidFill>
                <a:srgbClr val="282829"/>
              </a:solidFill>
              <a:effectLst/>
              <a:latin typeface="-apple-system"/>
            </a:endParaRPr>
          </a:p>
          <a:p>
            <a:pPr lvl="1" eaLnBrk="0" fontAlgn="base" hangingPunct="0">
              <a:lnSpc>
                <a:spcPct val="100000"/>
              </a:lnSpc>
              <a:spcBef>
                <a:spcPct val="0"/>
              </a:spcBef>
              <a:spcAft>
                <a:spcPct val="0"/>
              </a:spcAft>
              <a:buClr>
                <a:srgbClr val="C00000"/>
              </a:buClr>
            </a:pPr>
            <a:r>
              <a:rPr kumimoji="0" lang="en-US" altLang="en-US" b="1" i="0" u="none" strike="noStrike" cap="none" normalizeH="0" baseline="0" dirty="0">
                <a:ln>
                  <a:noFill/>
                </a:ln>
                <a:solidFill>
                  <a:srgbClr val="282829"/>
                </a:solidFill>
                <a:effectLst/>
                <a:latin typeface="-apple-system"/>
              </a:rPr>
              <a:t>For updating the information about blocks</a:t>
            </a:r>
            <a:r>
              <a:rPr kumimoji="0" lang="en-US" altLang="en-US" b="0" i="0" u="none" strike="noStrike" cap="none" normalizeH="0" baseline="0" dirty="0">
                <a:ln>
                  <a:noFill/>
                </a:ln>
                <a:solidFill>
                  <a:srgbClr val="282829"/>
                </a:solidFill>
                <a:effectLst/>
                <a:latin typeface="-apple-system"/>
              </a:rPr>
              <a:t>: </a:t>
            </a:r>
          </a:p>
          <a:p>
            <a:pPr lvl="2" eaLnBrk="0" fontAlgn="base" hangingPunct="0">
              <a:lnSpc>
                <a:spcPct val="100000"/>
              </a:lnSpc>
              <a:spcBef>
                <a:spcPct val="0"/>
              </a:spcBef>
              <a:spcAft>
                <a:spcPct val="0"/>
              </a:spcAft>
              <a:buClr>
                <a:srgbClr val="C00000"/>
              </a:buClr>
            </a:pPr>
            <a:r>
              <a:rPr kumimoji="0" lang="en-US" altLang="en-US" b="0" i="0" u="none" strike="noStrike" cap="none" normalizeH="0" baseline="0" dirty="0">
                <a:ln>
                  <a:noFill/>
                </a:ln>
                <a:solidFill>
                  <a:srgbClr val="282829"/>
                </a:solidFill>
                <a:effectLst/>
                <a:latin typeface="-apple-system"/>
              </a:rPr>
              <a:t>The (Data Node -&gt; Blocks) map is updated in the Name Node. </a:t>
            </a:r>
          </a:p>
          <a:p>
            <a:pPr lvl="2" eaLnBrk="0" fontAlgn="base" hangingPunct="0">
              <a:lnSpc>
                <a:spcPct val="100000"/>
              </a:lnSpc>
              <a:spcBef>
                <a:spcPct val="0"/>
              </a:spcBef>
              <a:spcAft>
                <a:spcPct val="0"/>
              </a:spcAft>
              <a:buClr>
                <a:srgbClr val="C00000"/>
              </a:buClr>
            </a:pPr>
            <a:r>
              <a:rPr kumimoji="0" lang="en-US" altLang="en-US" b="0" i="0" u="none" strike="noStrike" cap="none" normalizeH="0" baseline="0" dirty="0">
                <a:ln>
                  <a:noFill/>
                </a:ln>
                <a:solidFill>
                  <a:srgbClr val="282829"/>
                </a:solidFill>
                <a:effectLst/>
                <a:latin typeface="-apple-system"/>
              </a:rPr>
              <a:t>The new block report is compared with the old report and information about </a:t>
            </a:r>
          </a:p>
          <a:p>
            <a:pPr lvl="3" eaLnBrk="0" fontAlgn="base" hangingPunct="0">
              <a:lnSpc>
                <a:spcPct val="100000"/>
              </a:lnSpc>
              <a:spcBef>
                <a:spcPct val="0"/>
              </a:spcBef>
              <a:spcAft>
                <a:spcPct val="0"/>
              </a:spcAft>
              <a:buClr>
                <a:srgbClr val="C00000"/>
              </a:buClr>
            </a:pPr>
            <a:r>
              <a:rPr kumimoji="0" lang="en-US" altLang="en-US" b="0" i="0" u="none" strike="noStrike" cap="none" normalizeH="0" baseline="0" dirty="0">
                <a:ln>
                  <a:noFill/>
                </a:ln>
                <a:solidFill>
                  <a:srgbClr val="282829"/>
                </a:solidFill>
                <a:effectLst/>
                <a:latin typeface="-apple-system"/>
              </a:rPr>
              <a:t>successful blocks, </a:t>
            </a:r>
          </a:p>
          <a:p>
            <a:pPr lvl="3" eaLnBrk="0" fontAlgn="base" hangingPunct="0">
              <a:lnSpc>
                <a:spcPct val="100000"/>
              </a:lnSpc>
              <a:spcBef>
                <a:spcPct val="0"/>
              </a:spcBef>
              <a:spcAft>
                <a:spcPct val="0"/>
              </a:spcAft>
              <a:buClr>
                <a:srgbClr val="C00000"/>
              </a:buClr>
            </a:pPr>
            <a:r>
              <a:rPr kumimoji="0" lang="en-US" altLang="en-US" b="0" i="0" u="none" strike="noStrike" cap="none" normalizeH="0" baseline="0" dirty="0">
                <a:ln>
                  <a:noFill/>
                </a:ln>
                <a:solidFill>
                  <a:srgbClr val="282829"/>
                </a:solidFill>
                <a:effectLst/>
                <a:latin typeface="-apple-system"/>
              </a:rPr>
              <a:t>corrupted blocks, </a:t>
            </a:r>
          </a:p>
          <a:p>
            <a:pPr lvl="3" eaLnBrk="0" fontAlgn="base" hangingPunct="0">
              <a:lnSpc>
                <a:spcPct val="100000"/>
              </a:lnSpc>
              <a:spcBef>
                <a:spcPct val="0"/>
              </a:spcBef>
              <a:spcAft>
                <a:spcPct val="0"/>
              </a:spcAft>
              <a:buClr>
                <a:srgbClr val="C00000"/>
              </a:buClr>
            </a:pPr>
            <a:r>
              <a:rPr kumimoji="0" lang="en-US" altLang="en-US" b="0" i="0" u="none" strike="noStrike" cap="none" normalizeH="0" baseline="0" dirty="0">
                <a:ln>
                  <a:noFill/>
                </a:ln>
                <a:solidFill>
                  <a:srgbClr val="282829"/>
                </a:solidFill>
                <a:effectLst/>
                <a:latin typeface="-apple-system"/>
              </a:rPr>
              <a:t>invalidated blocks etc. is updated</a:t>
            </a:r>
          </a:p>
        </p:txBody>
      </p:sp>
    </p:spTree>
    <p:extLst>
      <p:ext uri="{BB962C8B-B14F-4D97-AF65-F5344CB8AC3E}">
        <p14:creationId xmlns:p14="http://schemas.microsoft.com/office/powerpoint/2010/main" val="244900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10" end="1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Characteristics of Big Data</a:t>
            </a:r>
          </a:p>
        </p:txBody>
      </p:sp>
      <p:pic>
        <p:nvPicPr>
          <p:cNvPr id="4" name="Picture 3"/>
          <p:cNvPicPr>
            <a:picLocks noChangeAspect="1"/>
          </p:cNvPicPr>
          <p:nvPr/>
        </p:nvPicPr>
        <p:blipFill>
          <a:blip r:embed="rId2"/>
          <a:stretch>
            <a:fillRect/>
          </a:stretch>
        </p:blipFill>
        <p:spPr>
          <a:xfrm>
            <a:off x="3367512" y="1904503"/>
            <a:ext cx="5380341" cy="3804147"/>
          </a:xfrm>
          <a:prstGeom prst="rect">
            <a:avLst/>
          </a:prstGeom>
        </p:spPr>
      </p:pic>
      <p:pic>
        <p:nvPicPr>
          <p:cNvPr id="5" name="Picture 4" descr="Screen shot 2013-01-13 at 4.45.1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807" y="1795882"/>
            <a:ext cx="1962503" cy="2370395"/>
          </a:xfrm>
          <a:prstGeom prst="rect">
            <a:avLst/>
          </a:prstGeom>
        </p:spPr>
      </p:pic>
      <p:sp>
        <p:nvSpPr>
          <p:cNvPr id="3" name="Slide Number Placeholder 2"/>
          <p:cNvSpPr>
            <a:spLocks noGrp="1"/>
          </p:cNvSpPr>
          <p:nvPr>
            <p:ph type="sldNum" sz="quarter" idx="12"/>
          </p:nvPr>
        </p:nvSpPr>
        <p:spPr/>
        <p:txBody>
          <a:bodyPr/>
          <a:lstStyle/>
          <a:p>
            <a:fld id="{EBFB1032-EA64-7144-B003-9BCC9D94B503}" type="slidenum">
              <a:rPr lang="en-US" smtClean="0"/>
              <a:t>14</a:t>
            </a:fld>
            <a:endParaRPr lang="en-US" dirty="0"/>
          </a:p>
        </p:txBody>
      </p:sp>
      <p:pic>
        <p:nvPicPr>
          <p:cNvPr id="6" name="Picture 5"/>
          <p:cNvPicPr>
            <a:picLocks noChangeAspect="1"/>
          </p:cNvPicPr>
          <p:nvPr/>
        </p:nvPicPr>
        <p:blipFill>
          <a:blip r:embed="rId4"/>
          <a:stretch>
            <a:fillRect/>
          </a:stretch>
        </p:blipFill>
        <p:spPr>
          <a:xfrm>
            <a:off x="900113" y="4379033"/>
            <a:ext cx="2559729" cy="1777866"/>
          </a:xfrm>
          <a:prstGeom prst="rect">
            <a:avLst/>
          </a:prstGeom>
        </p:spPr>
      </p:pic>
    </p:spTree>
    <p:extLst>
      <p:ext uri="{BB962C8B-B14F-4D97-AF65-F5344CB8AC3E}">
        <p14:creationId xmlns:p14="http://schemas.microsoft.com/office/powerpoint/2010/main" val="240860766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457200" y="914400"/>
            <a:ext cx="8239720" cy="5239520"/>
          </a:xfrm>
        </p:spPr>
      </p:pic>
    </p:spTree>
    <p:extLst>
      <p:ext uri="{BB962C8B-B14F-4D97-AF65-F5344CB8AC3E}">
        <p14:creationId xmlns:p14="http://schemas.microsoft.com/office/powerpoint/2010/main" val="36641102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If Heartbeat not received??</a:t>
            </a:r>
          </a:p>
        </p:txBody>
      </p:sp>
      <p:sp>
        <p:nvSpPr>
          <p:cNvPr id="3" name="Content Placeholder 2"/>
          <p:cNvSpPr>
            <a:spLocks noGrp="1"/>
          </p:cNvSpPr>
          <p:nvPr>
            <p:ph sz="quarter" idx="1"/>
          </p:nvPr>
        </p:nvSpPr>
        <p:spPr/>
        <p:txBody>
          <a:bodyPr/>
          <a:lstStyle/>
          <a:p>
            <a:r>
              <a:rPr lang="en-IN" sz="2400" dirty="0">
                <a:solidFill>
                  <a:srgbClr val="282829"/>
                </a:solidFill>
                <a:latin typeface="-apple-system"/>
              </a:rPr>
              <a:t>To make </a:t>
            </a:r>
            <a:r>
              <a:rPr lang="en-IN" sz="2400" b="1" i="1" dirty="0" err="1">
                <a:solidFill>
                  <a:srgbClr val="282829"/>
                </a:solidFill>
                <a:latin typeface="-apple-system"/>
              </a:rPr>
              <a:t>NameNode</a:t>
            </a:r>
            <a:r>
              <a:rPr lang="en-IN" sz="2400" b="1" i="1" dirty="0">
                <a:solidFill>
                  <a:srgbClr val="282829"/>
                </a:solidFill>
                <a:latin typeface="-apple-system"/>
              </a:rPr>
              <a:t> </a:t>
            </a:r>
            <a:r>
              <a:rPr lang="en-IN" sz="2400" dirty="0">
                <a:solidFill>
                  <a:srgbClr val="282829"/>
                </a:solidFill>
                <a:latin typeface="-apple-system"/>
              </a:rPr>
              <a:t>aware of the </a:t>
            </a:r>
            <a:r>
              <a:rPr lang="en-IN" sz="2400" b="1" i="1" dirty="0">
                <a:solidFill>
                  <a:srgbClr val="282829"/>
                </a:solidFill>
                <a:latin typeface="-apple-system"/>
              </a:rPr>
              <a:t>status</a:t>
            </a:r>
            <a:r>
              <a:rPr lang="en-IN" sz="2400" dirty="0">
                <a:solidFill>
                  <a:srgbClr val="282829"/>
                </a:solidFill>
                <a:latin typeface="-apple-system"/>
              </a:rPr>
              <a:t>, </a:t>
            </a:r>
          </a:p>
          <a:p>
            <a:pPr lvl="1"/>
            <a:r>
              <a:rPr lang="en-IN" sz="2100" b="1" i="1" dirty="0">
                <a:solidFill>
                  <a:srgbClr val="282829"/>
                </a:solidFill>
                <a:latin typeface="-apple-system"/>
              </a:rPr>
              <a:t>each </a:t>
            </a:r>
            <a:r>
              <a:rPr lang="en-IN" sz="2100" b="1" i="1" dirty="0" err="1">
                <a:solidFill>
                  <a:srgbClr val="282829"/>
                </a:solidFill>
                <a:latin typeface="-apple-system"/>
              </a:rPr>
              <a:t>DataNode</a:t>
            </a:r>
            <a:r>
              <a:rPr lang="en-IN" sz="2100" b="1" i="1" dirty="0">
                <a:solidFill>
                  <a:srgbClr val="282829"/>
                </a:solidFill>
                <a:latin typeface="-apple-system"/>
              </a:rPr>
              <a:t> </a:t>
            </a:r>
            <a:r>
              <a:rPr lang="en-IN" sz="2100" dirty="0">
                <a:solidFill>
                  <a:srgbClr val="282829"/>
                </a:solidFill>
                <a:latin typeface="-apple-system"/>
              </a:rPr>
              <a:t>does the following,</a:t>
            </a:r>
          </a:p>
          <a:p>
            <a:pPr lvl="2">
              <a:buFont typeface="Arial" panose="020B0604020202020204" pitchFamily="34" charset="0"/>
              <a:buChar char="•"/>
            </a:pPr>
            <a:r>
              <a:rPr lang="en-IN" sz="1800" b="1" i="1" dirty="0" err="1">
                <a:solidFill>
                  <a:srgbClr val="282829"/>
                </a:solidFill>
                <a:latin typeface="-apple-system"/>
              </a:rPr>
              <a:t>DataNodes</a:t>
            </a:r>
            <a:r>
              <a:rPr lang="en-IN" sz="1800" b="1" i="1" dirty="0">
                <a:solidFill>
                  <a:srgbClr val="282829"/>
                </a:solidFill>
                <a:latin typeface="-apple-system"/>
              </a:rPr>
              <a:t> </a:t>
            </a:r>
            <a:r>
              <a:rPr lang="en-IN" sz="1800" dirty="0">
                <a:solidFill>
                  <a:srgbClr val="282829"/>
                </a:solidFill>
                <a:latin typeface="-apple-system"/>
              </a:rPr>
              <a:t>send a </a:t>
            </a:r>
            <a:r>
              <a:rPr lang="en-IN" sz="1800" b="1" i="1" dirty="0">
                <a:solidFill>
                  <a:srgbClr val="282829"/>
                </a:solidFill>
                <a:latin typeface="-apple-system"/>
              </a:rPr>
              <a:t>heartbeat </a:t>
            </a:r>
            <a:r>
              <a:rPr lang="en-IN" sz="1800" dirty="0">
                <a:solidFill>
                  <a:srgbClr val="282829"/>
                </a:solidFill>
                <a:latin typeface="-apple-system"/>
              </a:rPr>
              <a:t>to the </a:t>
            </a:r>
            <a:r>
              <a:rPr lang="en-IN" sz="1800" b="1" i="1" dirty="0" err="1">
                <a:solidFill>
                  <a:srgbClr val="282829"/>
                </a:solidFill>
                <a:latin typeface="-apple-system"/>
              </a:rPr>
              <a:t>NameNode</a:t>
            </a:r>
            <a:r>
              <a:rPr lang="en-IN" sz="1800" b="1" i="1" dirty="0">
                <a:solidFill>
                  <a:srgbClr val="282829"/>
                </a:solidFill>
                <a:latin typeface="-apple-system"/>
              </a:rPr>
              <a:t> </a:t>
            </a:r>
            <a:r>
              <a:rPr lang="en-IN" sz="1800" dirty="0">
                <a:solidFill>
                  <a:srgbClr val="282829"/>
                </a:solidFill>
                <a:latin typeface="-apple-system"/>
              </a:rPr>
              <a:t>every </a:t>
            </a:r>
            <a:r>
              <a:rPr lang="en-IN" sz="1800" b="1" i="1" dirty="0">
                <a:solidFill>
                  <a:srgbClr val="282829"/>
                </a:solidFill>
                <a:latin typeface="-apple-system"/>
              </a:rPr>
              <a:t>three seconds</a:t>
            </a:r>
            <a:r>
              <a:rPr lang="en-IN" sz="1800" dirty="0">
                <a:solidFill>
                  <a:srgbClr val="282829"/>
                </a:solidFill>
                <a:latin typeface="-apple-system"/>
              </a:rPr>
              <a:t> by default.</a:t>
            </a:r>
          </a:p>
          <a:p>
            <a:pPr lvl="2">
              <a:buFont typeface="Arial" panose="020B0604020202020204" pitchFamily="34" charset="0"/>
              <a:buChar char="•"/>
            </a:pPr>
            <a:r>
              <a:rPr lang="en-IN" sz="1800" dirty="0">
                <a:solidFill>
                  <a:srgbClr val="282829"/>
                </a:solidFill>
                <a:latin typeface="-apple-system"/>
              </a:rPr>
              <a:t>You can set the heartbeat interval in the </a:t>
            </a:r>
            <a:r>
              <a:rPr lang="en-IN" sz="1800" b="1" i="1" dirty="0">
                <a:solidFill>
                  <a:srgbClr val="282829"/>
                </a:solidFill>
                <a:latin typeface="-apple-system"/>
              </a:rPr>
              <a:t>hdfs-site.xml</a:t>
            </a:r>
            <a:r>
              <a:rPr lang="en-IN" sz="1800" dirty="0">
                <a:solidFill>
                  <a:srgbClr val="282829"/>
                </a:solidFill>
                <a:latin typeface="-apple-system"/>
              </a:rPr>
              <a:t> file by configuring the parameter </a:t>
            </a:r>
            <a:r>
              <a:rPr lang="en-IN" sz="1800" b="1" i="1" dirty="0" err="1">
                <a:solidFill>
                  <a:srgbClr val="282829"/>
                </a:solidFill>
                <a:latin typeface="-apple-system"/>
              </a:rPr>
              <a:t>dfs.heartbeat.interval</a:t>
            </a:r>
            <a:r>
              <a:rPr lang="en-IN" sz="1800" dirty="0">
                <a:solidFill>
                  <a:srgbClr val="282829"/>
                </a:solidFill>
                <a:latin typeface="-apple-system"/>
              </a:rPr>
              <a:t>.</a:t>
            </a:r>
          </a:p>
          <a:p>
            <a:pPr lvl="2">
              <a:buFont typeface="Arial" panose="020B0604020202020204" pitchFamily="34" charset="0"/>
              <a:buChar char="•"/>
            </a:pPr>
            <a:r>
              <a:rPr lang="en-IN" sz="1800" dirty="0">
                <a:solidFill>
                  <a:srgbClr val="282829"/>
                </a:solidFill>
                <a:latin typeface="-apple-system"/>
              </a:rPr>
              <a:t>If the </a:t>
            </a:r>
            <a:r>
              <a:rPr lang="en-IN" sz="1800" b="1" i="1" dirty="0" err="1">
                <a:solidFill>
                  <a:srgbClr val="282829"/>
                </a:solidFill>
                <a:latin typeface="-apple-system"/>
              </a:rPr>
              <a:t>NameNode</a:t>
            </a:r>
            <a:r>
              <a:rPr lang="en-IN" sz="1800" b="1" i="1" dirty="0">
                <a:solidFill>
                  <a:srgbClr val="282829"/>
                </a:solidFill>
                <a:latin typeface="-apple-system"/>
              </a:rPr>
              <a:t> </a:t>
            </a:r>
            <a:r>
              <a:rPr lang="en-IN" sz="1800" dirty="0">
                <a:solidFill>
                  <a:srgbClr val="282829"/>
                </a:solidFill>
                <a:latin typeface="-apple-system"/>
              </a:rPr>
              <a:t>doesn’t receive any heartbeats for a specified time, which is </a:t>
            </a:r>
            <a:r>
              <a:rPr lang="en-IN" sz="1800" b="1" i="1" dirty="0">
                <a:solidFill>
                  <a:srgbClr val="282829"/>
                </a:solidFill>
                <a:latin typeface="-apple-system"/>
              </a:rPr>
              <a:t>ten minutes </a:t>
            </a:r>
            <a:r>
              <a:rPr lang="en-IN" sz="1800" dirty="0">
                <a:solidFill>
                  <a:srgbClr val="282829"/>
                </a:solidFill>
                <a:latin typeface="-apple-system"/>
              </a:rPr>
              <a:t>by default, it assumes the </a:t>
            </a:r>
            <a:r>
              <a:rPr lang="en-IN" sz="1800" b="1" i="1" dirty="0" err="1">
                <a:solidFill>
                  <a:srgbClr val="282829"/>
                </a:solidFill>
                <a:latin typeface="-apple-system"/>
              </a:rPr>
              <a:t>DataNode</a:t>
            </a:r>
            <a:r>
              <a:rPr lang="en-IN" sz="1800" b="1" i="1" dirty="0">
                <a:solidFill>
                  <a:srgbClr val="282829"/>
                </a:solidFill>
                <a:latin typeface="-apple-system"/>
              </a:rPr>
              <a:t> </a:t>
            </a:r>
            <a:r>
              <a:rPr lang="en-IN" sz="1800" dirty="0">
                <a:solidFill>
                  <a:srgbClr val="282829"/>
                </a:solidFill>
                <a:latin typeface="-apple-system"/>
              </a:rPr>
              <a:t>is </a:t>
            </a:r>
            <a:r>
              <a:rPr lang="en-IN" sz="1800" b="1" i="1" dirty="0">
                <a:solidFill>
                  <a:srgbClr val="282829"/>
                </a:solidFill>
                <a:latin typeface="-apple-system"/>
              </a:rPr>
              <a:t>lost </a:t>
            </a:r>
            <a:r>
              <a:rPr lang="en-IN" sz="1800" dirty="0">
                <a:solidFill>
                  <a:srgbClr val="282829"/>
                </a:solidFill>
                <a:latin typeface="-apple-system"/>
              </a:rPr>
              <a:t>and that the </a:t>
            </a:r>
            <a:r>
              <a:rPr lang="en-IN" sz="1800" b="1" i="1" dirty="0">
                <a:solidFill>
                  <a:srgbClr val="282829"/>
                </a:solidFill>
                <a:latin typeface="-apple-system"/>
              </a:rPr>
              <a:t>block replicas</a:t>
            </a:r>
            <a:r>
              <a:rPr lang="en-IN" sz="1800" dirty="0">
                <a:solidFill>
                  <a:srgbClr val="282829"/>
                </a:solidFill>
                <a:latin typeface="-apple-system"/>
              </a:rPr>
              <a:t> hosted by that </a:t>
            </a:r>
            <a:r>
              <a:rPr lang="en-IN" sz="1800" dirty="0" err="1">
                <a:solidFill>
                  <a:srgbClr val="282829"/>
                </a:solidFill>
                <a:latin typeface="-apple-system"/>
              </a:rPr>
              <a:t>DataNode</a:t>
            </a:r>
            <a:r>
              <a:rPr lang="en-IN" sz="1800" dirty="0">
                <a:solidFill>
                  <a:srgbClr val="282829"/>
                </a:solidFill>
                <a:latin typeface="-apple-system"/>
              </a:rPr>
              <a:t> are unavailable.</a:t>
            </a:r>
            <a:endParaRPr lang="en-IN" dirty="0"/>
          </a:p>
        </p:txBody>
      </p:sp>
    </p:spTree>
    <p:extLst>
      <p:ext uri="{BB962C8B-B14F-4D97-AF65-F5344CB8AC3E}">
        <p14:creationId xmlns:p14="http://schemas.microsoft.com/office/powerpoint/2010/main" val="59917136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Heartbeat</a:t>
            </a:r>
          </a:p>
        </p:txBody>
      </p:sp>
      <p:pic>
        <p:nvPicPr>
          <p:cNvPr id="4" name="Picture 2" descr="https://qphs.fs.quoracdn.net/main-qimg-96d6773b7307db4bf4e458cb19b5daa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477" y="1036070"/>
            <a:ext cx="7469742" cy="4692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15992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229600" cy="808038"/>
          </a:xfrm>
        </p:spPr>
        <p:txBody>
          <a:bodyPr>
            <a:normAutofit fontScale="90000"/>
          </a:bodyPr>
          <a:lstStyle/>
          <a:p>
            <a:r>
              <a:rPr lang="en-IN" dirty="0"/>
              <a:t>What Heartbeat Message contains ?</a:t>
            </a:r>
          </a:p>
        </p:txBody>
      </p:sp>
      <p:sp>
        <p:nvSpPr>
          <p:cNvPr id="5" name="Rectangle 2"/>
          <p:cNvSpPr>
            <a:spLocks noGrp="1" noChangeArrowheads="1"/>
          </p:cNvSpPr>
          <p:nvPr>
            <p:ph sz="quarter" idx="1"/>
          </p:nvPr>
        </p:nvSpPr>
        <p:spPr bwMode="auto">
          <a:xfrm>
            <a:off x="0" y="1371600"/>
            <a:ext cx="9144000" cy="4549247"/>
          </a:xfrm>
          <a:prstGeom prst="rect">
            <a:avLst/>
          </a:prstGeom>
          <a:noFill/>
          <a:ln>
            <a:noFill/>
          </a:ln>
          <a:effectLst/>
        </p:spPr>
        <p:txBody>
          <a:bodyPr vert="horz" wrap="square" lIns="0" tIns="119025" rIns="0" bIns="119025" numCol="1" rtlCol="0" anchor="ctr" anchorCtr="0" compatLnSpc="1">
            <a:prstTxWarp prst="textNoShape">
              <a:avLst/>
            </a:prstTxWarp>
            <a:spAutoFit/>
          </a:bodyPr>
          <a:lstStyle/>
          <a:p>
            <a:pPr marL="240506" lvl="1" indent="0">
              <a:spcBef>
                <a:spcPct val="0"/>
              </a:spcBef>
              <a:buFontTx/>
              <a:buChar char="•"/>
            </a:pPr>
            <a:r>
              <a:rPr lang="en-US" altLang="en-US" b="1" dirty="0">
                <a:solidFill>
                  <a:srgbClr val="C00000"/>
                </a:solidFill>
                <a:latin typeface="-apple-system"/>
              </a:rPr>
              <a:t>Registration: </a:t>
            </a:r>
            <a:r>
              <a:rPr lang="en-US" altLang="en-US" dirty="0">
                <a:solidFill>
                  <a:srgbClr val="282829"/>
                </a:solidFill>
                <a:latin typeface="-apple-system"/>
              </a:rPr>
              <a:t>Data node registration information</a:t>
            </a:r>
          </a:p>
          <a:p>
            <a:pPr marL="240506" lvl="1" indent="0">
              <a:spcBef>
                <a:spcPct val="0"/>
              </a:spcBef>
              <a:buFontTx/>
              <a:buChar char="•"/>
            </a:pPr>
            <a:r>
              <a:rPr lang="en-US" altLang="en-US" b="1" dirty="0">
                <a:solidFill>
                  <a:srgbClr val="C00000"/>
                </a:solidFill>
                <a:latin typeface="-apple-system"/>
              </a:rPr>
              <a:t>Capacity: </a:t>
            </a:r>
            <a:r>
              <a:rPr lang="en-US" altLang="en-US" dirty="0">
                <a:solidFill>
                  <a:srgbClr val="282829"/>
                </a:solidFill>
                <a:latin typeface="-apple-system"/>
              </a:rPr>
              <a:t>Total storage capacity available at Data Node</a:t>
            </a:r>
          </a:p>
          <a:p>
            <a:pPr marL="240506" lvl="1" indent="0">
              <a:spcBef>
                <a:spcPct val="0"/>
              </a:spcBef>
              <a:buFontTx/>
              <a:buChar char="•"/>
            </a:pPr>
            <a:r>
              <a:rPr lang="en-US" altLang="en-US" b="1" dirty="0" err="1">
                <a:solidFill>
                  <a:srgbClr val="C00000"/>
                </a:solidFill>
                <a:latin typeface="-apple-system"/>
              </a:rPr>
              <a:t>dfsUsed</a:t>
            </a:r>
            <a:r>
              <a:rPr lang="en-US" altLang="en-US" b="1" dirty="0">
                <a:solidFill>
                  <a:srgbClr val="C00000"/>
                </a:solidFill>
                <a:latin typeface="-apple-system"/>
              </a:rPr>
              <a:t>: </a:t>
            </a:r>
            <a:r>
              <a:rPr lang="en-US" altLang="en-US" dirty="0">
                <a:solidFill>
                  <a:srgbClr val="282829"/>
                </a:solidFill>
                <a:latin typeface="-apple-system"/>
              </a:rPr>
              <a:t>Storage used by HDFS</a:t>
            </a:r>
          </a:p>
          <a:p>
            <a:pPr marL="240506" lvl="1" indent="0">
              <a:spcBef>
                <a:spcPct val="0"/>
              </a:spcBef>
              <a:buFontTx/>
              <a:buChar char="•"/>
            </a:pPr>
            <a:r>
              <a:rPr lang="en-US" altLang="en-US" b="1" dirty="0">
                <a:solidFill>
                  <a:srgbClr val="C00000"/>
                </a:solidFill>
                <a:latin typeface="-apple-system"/>
              </a:rPr>
              <a:t>remaining: </a:t>
            </a:r>
            <a:r>
              <a:rPr lang="en-US" altLang="en-US" dirty="0">
                <a:solidFill>
                  <a:srgbClr val="282829"/>
                </a:solidFill>
                <a:latin typeface="-apple-system"/>
              </a:rPr>
              <a:t>Remaining storage available for HDFS</a:t>
            </a:r>
          </a:p>
          <a:p>
            <a:pPr marL="240506" lvl="1" indent="0">
              <a:spcBef>
                <a:spcPct val="0"/>
              </a:spcBef>
              <a:buFontTx/>
              <a:buChar char="•"/>
            </a:pPr>
            <a:r>
              <a:rPr lang="en-US" altLang="en-US" b="1" dirty="0" err="1">
                <a:solidFill>
                  <a:srgbClr val="C00000"/>
                </a:solidFill>
                <a:latin typeface="-apple-system"/>
              </a:rPr>
              <a:t>blockPoolUsed</a:t>
            </a:r>
            <a:r>
              <a:rPr lang="en-US" altLang="en-US" b="1" dirty="0">
                <a:solidFill>
                  <a:srgbClr val="C00000"/>
                </a:solidFill>
                <a:latin typeface="-apple-system"/>
              </a:rPr>
              <a:t>: </a:t>
            </a:r>
            <a:r>
              <a:rPr lang="en-US" altLang="en-US" dirty="0">
                <a:solidFill>
                  <a:srgbClr val="282829"/>
                </a:solidFill>
                <a:latin typeface="-apple-system"/>
              </a:rPr>
              <a:t>Storage used by the block pool</a:t>
            </a:r>
          </a:p>
          <a:p>
            <a:pPr marL="240506" lvl="1" indent="0">
              <a:spcBef>
                <a:spcPct val="0"/>
              </a:spcBef>
              <a:buFontTx/>
              <a:buChar char="•"/>
            </a:pPr>
            <a:r>
              <a:rPr lang="en-US" altLang="en-US" b="1" dirty="0" err="1">
                <a:solidFill>
                  <a:srgbClr val="C00000"/>
                </a:solidFill>
                <a:latin typeface="-apple-system"/>
              </a:rPr>
              <a:t>xmitsInProgress</a:t>
            </a:r>
            <a:r>
              <a:rPr lang="en-US" altLang="en-US" b="1" dirty="0">
                <a:solidFill>
                  <a:srgbClr val="C00000"/>
                </a:solidFill>
                <a:latin typeface="-apple-system"/>
              </a:rPr>
              <a:t>: </a:t>
            </a:r>
            <a:r>
              <a:rPr lang="en-US" altLang="en-US" dirty="0">
                <a:solidFill>
                  <a:srgbClr val="282829"/>
                </a:solidFill>
                <a:latin typeface="-apple-system"/>
              </a:rPr>
              <a:t>Number of transfers from this Data Node to others</a:t>
            </a:r>
          </a:p>
          <a:p>
            <a:pPr marL="240506" lvl="1" indent="0">
              <a:spcBef>
                <a:spcPct val="0"/>
              </a:spcBef>
              <a:buFontTx/>
              <a:buChar char="•"/>
            </a:pPr>
            <a:r>
              <a:rPr lang="en-US" altLang="en-US" b="1" dirty="0" err="1">
                <a:solidFill>
                  <a:srgbClr val="C00000"/>
                </a:solidFill>
                <a:latin typeface="-apple-system"/>
              </a:rPr>
              <a:t>xceiverCount</a:t>
            </a:r>
            <a:r>
              <a:rPr lang="en-US" altLang="en-US" b="1" dirty="0">
                <a:solidFill>
                  <a:srgbClr val="C00000"/>
                </a:solidFill>
                <a:latin typeface="-apple-system"/>
              </a:rPr>
              <a:t>: </a:t>
            </a:r>
            <a:r>
              <a:rPr lang="en-US" altLang="en-US" dirty="0">
                <a:solidFill>
                  <a:srgbClr val="282829"/>
                </a:solidFill>
                <a:latin typeface="-apple-system"/>
              </a:rPr>
              <a:t>Number of active transceiver threads</a:t>
            </a:r>
          </a:p>
          <a:p>
            <a:pPr marL="240506" lvl="1" indent="0">
              <a:spcBef>
                <a:spcPct val="0"/>
              </a:spcBef>
              <a:buFontTx/>
              <a:buChar char="•"/>
            </a:pPr>
            <a:r>
              <a:rPr lang="en-US" altLang="en-US" b="1" dirty="0" err="1">
                <a:solidFill>
                  <a:srgbClr val="C00000"/>
                </a:solidFill>
                <a:latin typeface="-apple-system"/>
              </a:rPr>
              <a:t>cacheCapacity</a:t>
            </a:r>
            <a:r>
              <a:rPr lang="en-US" altLang="en-US" b="1" dirty="0">
                <a:solidFill>
                  <a:srgbClr val="C00000"/>
                </a:solidFill>
                <a:latin typeface="-apple-system"/>
              </a:rPr>
              <a:t>: </a:t>
            </a:r>
            <a:r>
              <a:rPr lang="en-US" altLang="en-US" dirty="0">
                <a:solidFill>
                  <a:srgbClr val="282829"/>
                </a:solidFill>
                <a:latin typeface="-apple-system"/>
              </a:rPr>
              <a:t>Total cache capacity available at Data Node</a:t>
            </a:r>
          </a:p>
          <a:p>
            <a:pPr marL="240506" lvl="1" indent="0">
              <a:spcBef>
                <a:spcPct val="0"/>
              </a:spcBef>
              <a:buFontTx/>
              <a:buChar char="•"/>
            </a:pPr>
            <a:r>
              <a:rPr lang="en-US" altLang="en-US" b="1" dirty="0" err="1">
                <a:solidFill>
                  <a:srgbClr val="C00000"/>
                </a:solidFill>
                <a:latin typeface="-apple-system"/>
              </a:rPr>
              <a:t>cacheUsed</a:t>
            </a:r>
            <a:r>
              <a:rPr lang="en-US" altLang="en-US" b="1" dirty="0">
                <a:solidFill>
                  <a:srgbClr val="C00000"/>
                </a:solidFill>
                <a:latin typeface="-apple-system"/>
              </a:rPr>
              <a:t>: </a:t>
            </a:r>
            <a:r>
              <a:rPr lang="en-US" altLang="en-US" dirty="0">
                <a:solidFill>
                  <a:srgbClr val="282829"/>
                </a:solidFill>
                <a:latin typeface="-apple-system"/>
              </a:rPr>
              <a:t>Amount of cache used</a:t>
            </a:r>
          </a:p>
        </p:txBody>
      </p:sp>
    </p:spTree>
    <p:extLst>
      <p:ext uri="{BB962C8B-B14F-4D97-AF65-F5344CB8AC3E}">
        <p14:creationId xmlns:p14="http://schemas.microsoft.com/office/powerpoint/2010/main" val="238627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What </a:t>
            </a:r>
            <a:r>
              <a:rPr lang="en-IN" dirty="0" err="1"/>
              <a:t>namenode</a:t>
            </a:r>
            <a:r>
              <a:rPr lang="en-IN" dirty="0"/>
              <a:t> do with heartbeat??</a:t>
            </a:r>
          </a:p>
        </p:txBody>
      </p:sp>
      <p:sp>
        <p:nvSpPr>
          <p:cNvPr id="5" name="Rectangle 2"/>
          <p:cNvSpPr>
            <a:spLocks noGrp="1" noChangeArrowheads="1"/>
          </p:cNvSpPr>
          <p:nvPr>
            <p:ph sz="quarter" idx="1"/>
          </p:nvPr>
        </p:nvSpPr>
        <p:spPr bwMode="auto">
          <a:xfrm>
            <a:off x="612648" y="1494076"/>
            <a:ext cx="8151432" cy="4780079"/>
          </a:xfrm>
          <a:prstGeom prst="rect">
            <a:avLst/>
          </a:prstGeom>
          <a:noFill/>
          <a:ln>
            <a:noFill/>
          </a:ln>
          <a:effectLst/>
        </p:spPr>
        <p:txBody>
          <a:bodyPr vert="horz" wrap="square" lIns="0" tIns="119025" rIns="0" bIns="119025" numCol="1" rtlCol="0" anchor="ctr" anchorCtr="0" compatLnSpc="1">
            <a:prstTxWarp prst="textNoShape">
              <a:avLst/>
            </a:prstTxWarp>
            <a:spAutoFit/>
          </a:bodyPr>
          <a:lstStyle/>
          <a:p>
            <a:pPr marL="0" indent="0">
              <a:spcBef>
                <a:spcPct val="0"/>
              </a:spcBef>
              <a:buFontTx/>
              <a:buChar char="•"/>
            </a:pPr>
            <a:r>
              <a:rPr lang="en-US" altLang="en-US" sz="2100" dirty="0">
                <a:solidFill>
                  <a:srgbClr val="282829"/>
                </a:solidFill>
                <a:latin typeface="-apple-system"/>
              </a:rPr>
              <a:t>This information is used by the Name Node in the following ways:</a:t>
            </a:r>
          </a:p>
          <a:p>
            <a:pPr marL="240506" lvl="1" indent="0">
              <a:spcBef>
                <a:spcPct val="0"/>
              </a:spcBef>
              <a:buFontTx/>
              <a:buChar char="•"/>
            </a:pPr>
            <a:r>
              <a:rPr lang="en-US" altLang="en-US" b="1" dirty="0">
                <a:solidFill>
                  <a:srgbClr val="C00000"/>
                </a:solidFill>
                <a:latin typeface="-apple-system"/>
              </a:rPr>
              <a:t>Health of the Data Node</a:t>
            </a:r>
            <a:r>
              <a:rPr lang="en-US" altLang="en-US" sz="1800" dirty="0">
                <a:solidFill>
                  <a:srgbClr val="282829"/>
                </a:solidFill>
                <a:latin typeface="-apple-system"/>
              </a:rPr>
              <a:t>: Should this data node be marked as dead or alive?</a:t>
            </a:r>
          </a:p>
          <a:p>
            <a:pPr marL="240506" lvl="1" indent="0">
              <a:spcBef>
                <a:spcPct val="0"/>
              </a:spcBef>
              <a:buFontTx/>
              <a:buChar char="•"/>
            </a:pPr>
            <a:r>
              <a:rPr lang="en-US" altLang="en-US" b="1" dirty="0">
                <a:solidFill>
                  <a:srgbClr val="C00000"/>
                </a:solidFill>
                <a:latin typeface="-apple-system"/>
              </a:rPr>
              <a:t>Registration of new Data Node: </a:t>
            </a:r>
            <a:r>
              <a:rPr lang="en-US" altLang="en-US" sz="1800" dirty="0">
                <a:solidFill>
                  <a:srgbClr val="282829"/>
                </a:solidFill>
                <a:latin typeface="-apple-system"/>
              </a:rPr>
              <a:t>If this is a newly added Data Node, its information is registered</a:t>
            </a:r>
          </a:p>
          <a:p>
            <a:pPr marL="240506" lvl="1" indent="0">
              <a:spcBef>
                <a:spcPct val="0"/>
              </a:spcBef>
              <a:buFontTx/>
              <a:buChar char="•"/>
            </a:pPr>
            <a:r>
              <a:rPr lang="en-US" altLang="en-US" b="1" dirty="0">
                <a:solidFill>
                  <a:srgbClr val="C00000"/>
                </a:solidFill>
                <a:latin typeface="-apple-system"/>
              </a:rPr>
              <a:t>Update the metrics of the Data Node</a:t>
            </a:r>
            <a:r>
              <a:rPr lang="en-US" altLang="en-US" sz="1800" dirty="0">
                <a:solidFill>
                  <a:srgbClr val="282829"/>
                </a:solidFill>
                <a:latin typeface="-apple-system"/>
              </a:rPr>
              <a:t>: The information sent in the heart beat is used for updating the metrics of the node</a:t>
            </a:r>
          </a:p>
          <a:p>
            <a:pPr marL="240506" lvl="1" indent="0">
              <a:spcBef>
                <a:spcPct val="0"/>
              </a:spcBef>
              <a:buFontTx/>
              <a:buChar char="•"/>
            </a:pPr>
            <a:r>
              <a:rPr lang="en-US" altLang="en-US" b="1" dirty="0">
                <a:solidFill>
                  <a:srgbClr val="C00000"/>
                </a:solidFill>
                <a:latin typeface="-apple-system"/>
              </a:rPr>
              <a:t>Issue commands to the Data Node: </a:t>
            </a:r>
            <a:r>
              <a:rPr lang="en-US" altLang="en-US" sz="1800" dirty="0">
                <a:solidFill>
                  <a:srgbClr val="282829"/>
                </a:solidFill>
                <a:latin typeface="-apple-system"/>
              </a:rPr>
              <a:t>The Name Node can issue following commands to the Data Node, based on the information received in the heart beat: </a:t>
            </a:r>
          </a:p>
          <a:p>
            <a:pPr marL="583406" lvl="2" indent="0">
              <a:spcBef>
                <a:spcPct val="0"/>
              </a:spcBef>
              <a:buFontTx/>
              <a:buChar char="•"/>
            </a:pPr>
            <a:r>
              <a:rPr lang="en-US" altLang="en-US" sz="1800" dirty="0" err="1">
                <a:solidFill>
                  <a:srgbClr val="636466"/>
                </a:solidFill>
                <a:latin typeface="Consolas" panose="020B0609020204030204" pitchFamily="49" charset="0"/>
              </a:rPr>
              <a:t>BlockRecoveryCommand</a:t>
            </a:r>
            <a:r>
              <a:rPr lang="en-US" altLang="en-US" sz="1800" dirty="0">
                <a:solidFill>
                  <a:srgbClr val="282829"/>
                </a:solidFill>
                <a:latin typeface="-apple-system"/>
              </a:rPr>
              <a:t> (to recover specified blocks), </a:t>
            </a:r>
          </a:p>
          <a:p>
            <a:pPr marL="583406" lvl="2" indent="0">
              <a:spcBef>
                <a:spcPct val="0"/>
              </a:spcBef>
              <a:buFontTx/>
              <a:buChar char="•"/>
            </a:pPr>
            <a:r>
              <a:rPr lang="en-US" altLang="en-US" sz="1800" dirty="0" err="1">
                <a:solidFill>
                  <a:srgbClr val="636466"/>
                </a:solidFill>
                <a:latin typeface="Consolas" panose="020B0609020204030204" pitchFamily="49" charset="0"/>
              </a:rPr>
              <a:t>BlockCommand</a:t>
            </a:r>
            <a:r>
              <a:rPr lang="en-US" altLang="en-US" sz="1800" dirty="0">
                <a:solidFill>
                  <a:srgbClr val="282829"/>
                </a:solidFill>
                <a:latin typeface="-apple-system"/>
              </a:rPr>
              <a:t> (for transferring blocks to another Data Node, for invalidating certain blocks), </a:t>
            </a:r>
          </a:p>
          <a:p>
            <a:pPr marL="583406" lvl="2" indent="0">
              <a:spcBef>
                <a:spcPct val="0"/>
              </a:spcBef>
              <a:buFontTx/>
              <a:buChar char="•"/>
            </a:pPr>
            <a:r>
              <a:rPr lang="en-US" altLang="en-US" sz="1800" dirty="0">
                <a:solidFill>
                  <a:srgbClr val="636466"/>
                </a:solidFill>
                <a:latin typeface="Consolas" panose="020B0609020204030204" pitchFamily="49" charset="0"/>
              </a:rPr>
              <a:t>Cache/</a:t>
            </a:r>
            <a:r>
              <a:rPr lang="en-US" altLang="en-US" sz="1800" dirty="0" err="1">
                <a:solidFill>
                  <a:srgbClr val="636466"/>
                </a:solidFill>
                <a:latin typeface="Consolas" panose="020B0609020204030204" pitchFamily="49" charset="0"/>
              </a:rPr>
              <a:t>Uncache</a:t>
            </a:r>
            <a:r>
              <a:rPr lang="en-US" altLang="en-US" sz="1800" dirty="0">
                <a:solidFill>
                  <a:srgbClr val="282829"/>
                </a:solidFill>
                <a:latin typeface="-apple-system"/>
              </a:rPr>
              <a:t> (commands for caching / </a:t>
            </a:r>
            <a:r>
              <a:rPr lang="en-US" altLang="en-US" sz="1800" dirty="0" err="1">
                <a:solidFill>
                  <a:srgbClr val="282829"/>
                </a:solidFill>
                <a:latin typeface="-apple-system"/>
              </a:rPr>
              <a:t>uncaching</a:t>
            </a:r>
            <a:r>
              <a:rPr lang="en-US" altLang="en-US" sz="1800" dirty="0">
                <a:solidFill>
                  <a:srgbClr val="282829"/>
                </a:solidFill>
                <a:latin typeface="-apple-system"/>
              </a:rPr>
              <a:t> the blocks)</a:t>
            </a:r>
            <a:endParaRPr lang="en-US" altLang="en-US" sz="1800" dirty="0">
              <a:latin typeface="Arial" panose="020B0604020202020204" pitchFamily="34" charset="0"/>
            </a:endParaRPr>
          </a:p>
        </p:txBody>
      </p:sp>
    </p:spTree>
    <p:extLst>
      <p:ext uri="{BB962C8B-B14F-4D97-AF65-F5344CB8AC3E}">
        <p14:creationId xmlns:p14="http://schemas.microsoft.com/office/powerpoint/2010/main" val="3007903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Problems of HDFS</a:t>
            </a:r>
          </a:p>
        </p:txBody>
      </p:sp>
      <p:sp>
        <p:nvSpPr>
          <p:cNvPr id="3" name="Content Placeholder 2"/>
          <p:cNvSpPr>
            <a:spLocks noGrp="1"/>
          </p:cNvSpPr>
          <p:nvPr>
            <p:ph idx="1"/>
          </p:nvPr>
        </p:nvSpPr>
        <p:spPr/>
        <p:txBody>
          <a:bodyPr/>
          <a:lstStyle/>
          <a:p>
            <a:r>
              <a:rPr lang="en-IN" dirty="0"/>
              <a:t>Till now, we have realized that the </a:t>
            </a:r>
            <a:r>
              <a:rPr lang="en-IN" dirty="0" err="1"/>
              <a:t>NameNode</a:t>
            </a:r>
            <a:r>
              <a:rPr lang="en-IN" dirty="0"/>
              <a:t> is pretty much important to us. </a:t>
            </a:r>
          </a:p>
          <a:p>
            <a:r>
              <a:rPr lang="en-IN" dirty="0"/>
              <a:t>If it fails, we are helpless and system may get failure.  </a:t>
            </a:r>
          </a:p>
          <a:p>
            <a:r>
              <a:rPr lang="en-IN" dirty="0"/>
              <a:t>But now we see how Hadoop solved this single point of failure problem.</a:t>
            </a:r>
          </a:p>
          <a:p>
            <a:endParaRPr lang="en-IN" dirty="0"/>
          </a:p>
        </p:txBody>
      </p:sp>
    </p:spTree>
    <p:extLst>
      <p:ext uri="{BB962C8B-B14F-4D97-AF65-F5344CB8AC3E}">
        <p14:creationId xmlns:p14="http://schemas.microsoft.com/office/powerpoint/2010/main" val="322560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Secondary </a:t>
            </a:r>
            <a:r>
              <a:rPr lang="en-IN" dirty="0" err="1"/>
              <a:t>NameNode</a:t>
            </a:r>
            <a:endParaRPr lang="en-IN" dirty="0"/>
          </a:p>
        </p:txBody>
      </p:sp>
      <p:sp>
        <p:nvSpPr>
          <p:cNvPr id="3" name="Content Placeholder 2"/>
          <p:cNvSpPr>
            <a:spLocks noGrp="1"/>
          </p:cNvSpPr>
          <p:nvPr>
            <p:ph idx="1"/>
          </p:nvPr>
        </p:nvSpPr>
        <p:spPr/>
        <p:txBody>
          <a:bodyPr/>
          <a:lstStyle/>
          <a:p>
            <a:r>
              <a:rPr lang="en-IN" dirty="0"/>
              <a:t>The Secondary </a:t>
            </a:r>
            <a:r>
              <a:rPr lang="en-IN" dirty="0" err="1"/>
              <a:t>NameNode</a:t>
            </a:r>
            <a:r>
              <a:rPr lang="en-IN" dirty="0"/>
              <a:t> works concurrently with the primary </a:t>
            </a:r>
            <a:r>
              <a:rPr lang="en-IN" dirty="0" err="1"/>
              <a:t>NameNode</a:t>
            </a:r>
            <a:r>
              <a:rPr lang="en-IN" dirty="0"/>
              <a:t> as a </a:t>
            </a:r>
            <a:r>
              <a:rPr lang="en-IN" b="1" dirty="0"/>
              <a:t>helper daemon</a:t>
            </a:r>
            <a:r>
              <a:rPr lang="en-IN" dirty="0"/>
              <a:t>. </a:t>
            </a:r>
          </a:p>
          <a:p>
            <a:r>
              <a:rPr lang="en-IN" dirty="0"/>
              <a:t>And don’t be confused about the Secondary </a:t>
            </a:r>
            <a:r>
              <a:rPr lang="en-IN" dirty="0" err="1"/>
              <a:t>NameNode</a:t>
            </a:r>
            <a:r>
              <a:rPr lang="en-IN" dirty="0"/>
              <a:t> being a backup </a:t>
            </a:r>
            <a:r>
              <a:rPr lang="en-IN" dirty="0" err="1"/>
              <a:t>NameNode</a:t>
            </a:r>
            <a:r>
              <a:rPr lang="en-IN" dirty="0"/>
              <a:t> because it is not.</a:t>
            </a:r>
          </a:p>
          <a:p>
            <a:endParaRPr lang="en-IN" dirty="0"/>
          </a:p>
          <a:p>
            <a:endParaRPr lang="en-IN" dirty="0"/>
          </a:p>
          <a:p>
            <a:endParaRPr lang="en-IN" dirty="0"/>
          </a:p>
        </p:txBody>
      </p:sp>
      <p:pic>
        <p:nvPicPr>
          <p:cNvPr id="4" name="Picture 3"/>
          <p:cNvPicPr>
            <a:picLocks noChangeAspect="1"/>
          </p:cNvPicPr>
          <p:nvPr/>
        </p:nvPicPr>
        <p:blipFill>
          <a:blip r:embed="rId2"/>
          <a:stretch>
            <a:fillRect/>
          </a:stretch>
        </p:blipFill>
        <p:spPr>
          <a:xfrm>
            <a:off x="1564463" y="4596230"/>
            <a:ext cx="6212138" cy="2185570"/>
          </a:xfrm>
          <a:prstGeom prst="rect">
            <a:avLst/>
          </a:prstGeom>
        </p:spPr>
      </p:pic>
    </p:spTree>
    <p:extLst>
      <p:ext uri="{BB962C8B-B14F-4D97-AF65-F5344CB8AC3E}">
        <p14:creationId xmlns:p14="http://schemas.microsoft.com/office/powerpoint/2010/main" val="3791217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Why Secondary </a:t>
            </a:r>
            <a:r>
              <a:rPr lang="en-IN" dirty="0" err="1"/>
              <a:t>namenode</a:t>
            </a:r>
            <a:endParaRPr lang="en-IN" dirty="0"/>
          </a:p>
        </p:txBody>
      </p:sp>
      <p:sp>
        <p:nvSpPr>
          <p:cNvPr id="3" name="Content Placeholder 2"/>
          <p:cNvSpPr>
            <a:spLocks noGrp="1"/>
          </p:cNvSpPr>
          <p:nvPr>
            <p:ph idx="1"/>
          </p:nvPr>
        </p:nvSpPr>
        <p:spPr/>
        <p:txBody>
          <a:bodyPr/>
          <a:lstStyle/>
          <a:p>
            <a:r>
              <a:rPr lang="en-IN" dirty="0"/>
              <a:t>When the </a:t>
            </a:r>
            <a:r>
              <a:rPr lang="en-IN" dirty="0" err="1"/>
              <a:t>NameNode</a:t>
            </a:r>
            <a:r>
              <a:rPr lang="en-IN" dirty="0"/>
              <a:t> starts, </a:t>
            </a:r>
          </a:p>
          <a:p>
            <a:pPr lvl="1"/>
            <a:r>
              <a:rPr lang="en-IN" dirty="0"/>
              <a:t>the </a:t>
            </a:r>
            <a:r>
              <a:rPr lang="en-IN" dirty="0" err="1"/>
              <a:t>NameNode</a:t>
            </a:r>
            <a:r>
              <a:rPr lang="en-IN" dirty="0"/>
              <a:t> merges the </a:t>
            </a:r>
            <a:r>
              <a:rPr lang="en-IN" dirty="0" err="1"/>
              <a:t>Fsimage</a:t>
            </a:r>
            <a:r>
              <a:rPr lang="en-IN" dirty="0"/>
              <a:t> and edit logs file to restore the current file system namespace. </a:t>
            </a:r>
          </a:p>
          <a:p>
            <a:pPr lvl="1"/>
            <a:r>
              <a:rPr lang="en-IN" dirty="0"/>
              <a:t>Since the </a:t>
            </a:r>
            <a:r>
              <a:rPr lang="en-IN" dirty="0" err="1"/>
              <a:t>NameNode</a:t>
            </a:r>
            <a:r>
              <a:rPr lang="en-IN" dirty="0"/>
              <a:t> runs continuously for a long time without any restart, the size of edit logs becomes too large. </a:t>
            </a:r>
          </a:p>
          <a:p>
            <a:pPr lvl="1"/>
            <a:r>
              <a:rPr lang="en-IN" dirty="0"/>
              <a:t>This will result in a long restart time for </a:t>
            </a:r>
            <a:r>
              <a:rPr lang="en-IN" dirty="0" err="1"/>
              <a:t>NameNode</a:t>
            </a:r>
            <a:r>
              <a:rPr lang="en-IN" dirty="0"/>
              <a:t>.</a:t>
            </a:r>
          </a:p>
          <a:p>
            <a:r>
              <a:rPr lang="en-IN" dirty="0"/>
              <a:t>Secondary </a:t>
            </a:r>
            <a:r>
              <a:rPr lang="en-IN" dirty="0" err="1"/>
              <a:t>NameNode</a:t>
            </a:r>
            <a:r>
              <a:rPr lang="en-IN" dirty="0"/>
              <a:t> solves this issue.</a:t>
            </a:r>
          </a:p>
        </p:txBody>
      </p:sp>
    </p:spTree>
    <p:extLst>
      <p:ext uri="{BB962C8B-B14F-4D97-AF65-F5344CB8AC3E}">
        <p14:creationId xmlns:p14="http://schemas.microsoft.com/office/powerpoint/2010/main" val="117783470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78719" y="1225153"/>
            <a:ext cx="6786563" cy="4407694"/>
          </a:xfrm>
          <a:prstGeom prst="rect">
            <a:avLst/>
          </a:prstGeom>
        </p:spPr>
      </p:pic>
    </p:spTree>
    <p:extLst>
      <p:ext uri="{BB962C8B-B14F-4D97-AF65-F5344CB8AC3E}">
        <p14:creationId xmlns:p14="http://schemas.microsoft.com/office/powerpoint/2010/main" val="27339121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Functions of Secondary </a:t>
            </a:r>
            <a:r>
              <a:rPr lang="en-IN" dirty="0" err="1"/>
              <a:t>NameNode</a:t>
            </a:r>
            <a:endParaRPr lang="en-IN" dirty="0"/>
          </a:p>
        </p:txBody>
      </p:sp>
      <p:sp>
        <p:nvSpPr>
          <p:cNvPr id="3" name="Content Placeholder 2"/>
          <p:cNvSpPr>
            <a:spLocks noGrp="1"/>
          </p:cNvSpPr>
          <p:nvPr>
            <p:ph idx="1"/>
          </p:nvPr>
        </p:nvSpPr>
        <p:spPr/>
        <p:txBody>
          <a:bodyPr>
            <a:normAutofit fontScale="92500" lnSpcReduction="20000"/>
          </a:bodyPr>
          <a:lstStyle/>
          <a:p>
            <a:r>
              <a:rPr lang="en-IN" dirty="0"/>
              <a:t>The Secondary </a:t>
            </a:r>
            <a:r>
              <a:rPr lang="en-IN" dirty="0" err="1"/>
              <a:t>NameNode</a:t>
            </a:r>
            <a:r>
              <a:rPr lang="en-IN" dirty="0"/>
              <a:t> is one which constantly reads all the file systems and metadata from the RAM of the </a:t>
            </a:r>
            <a:r>
              <a:rPr lang="en-IN" dirty="0" err="1"/>
              <a:t>NameNode</a:t>
            </a:r>
            <a:r>
              <a:rPr lang="en-IN" dirty="0"/>
              <a:t> and writes it into the hard disk or the file system.</a:t>
            </a:r>
          </a:p>
          <a:p>
            <a:r>
              <a:rPr lang="en-IN" dirty="0"/>
              <a:t>It is responsible for combining the </a:t>
            </a:r>
            <a:r>
              <a:rPr lang="en-IN" dirty="0" err="1"/>
              <a:t>EditLogs</a:t>
            </a:r>
            <a:r>
              <a:rPr lang="en-IN" dirty="0"/>
              <a:t> with </a:t>
            </a:r>
            <a:r>
              <a:rPr lang="en-IN" dirty="0" err="1"/>
              <a:t>FsImage</a:t>
            </a:r>
            <a:r>
              <a:rPr lang="en-IN" dirty="0"/>
              <a:t> from the </a:t>
            </a:r>
            <a:r>
              <a:rPr lang="en-IN" dirty="0" err="1"/>
              <a:t>NameNode</a:t>
            </a:r>
            <a:r>
              <a:rPr lang="en-IN" dirty="0"/>
              <a:t>. </a:t>
            </a:r>
          </a:p>
          <a:p>
            <a:r>
              <a:rPr lang="en-IN" dirty="0"/>
              <a:t>It downloads the </a:t>
            </a:r>
            <a:r>
              <a:rPr lang="en-IN" dirty="0" err="1"/>
              <a:t>EditLogs</a:t>
            </a:r>
            <a:r>
              <a:rPr lang="en-IN" dirty="0"/>
              <a:t> from the </a:t>
            </a:r>
            <a:r>
              <a:rPr lang="en-IN" dirty="0" err="1"/>
              <a:t>NameNode</a:t>
            </a:r>
            <a:r>
              <a:rPr lang="en-IN" dirty="0"/>
              <a:t> at regular intervals and applies to </a:t>
            </a:r>
            <a:r>
              <a:rPr lang="en-IN" dirty="0" err="1"/>
              <a:t>FsImage</a:t>
            </a:r>
            <a:r>
              <a:rPr lang="en-IN" dirty="0"/>
              <a:t>. The new </a:t>
            </a:r>
            <a:r>
              <a:rPr lang="en-IN" dirty="0" err="1"/>
              <a:t>FsImage</a:t>
            </a:r>
            <a:r>
              <a:rPr lang="en-IN" dirty="0"/>
              <a:t> is copied back to the </a:t>
            </a:r>
            <a:r>
              <a:rPr lang="en-IN" dirty="0" err="1"/>
              <a:t>NameNode</a:t>
            </a:r>
            <a:r>
              <a:rPr lang="en-IN" dirty="0"/>
              <a:t>, which is used whenever the </a:t>
            </a:r>
            <a:r>
              <a:rPr lang="en-IN" dirty="0" err="1"/>
              <a:t>NameNode</a:t>
            </a:r>
            <a:r>
              <a:rPr lang="en-IN" dirty="0"/>
              <a:t> is started the next time.</a:t>
            </a:r>
          </a:p>
        </p:txBody>
      </p:sp>
    </p:spTree>
    <p:extLst>
      <p:ext uri="{BB962C8B-B14F-4D97-AF65-F5344CB8AC3E}">
        <p14:creationId xmlns:p14="http://schemas.microsoft.com/office/powerpoint/2010/main" val="1140351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Volume (Scale) </a:t>
            </a:r>
            <a:endParaRPr lang="en-US" dirty="0">
              <a:solidFill>
                <a:srgbClr val="0000FF"/>
              </a:solidFill>
            </a:endParaRPr>
          </a:p>
        </p:txBody>
      </p:sp>
      <p:sp>
        <p:nvSpPr>
          <p:cNvPr id="3" name="Content Placeholder 2"/>
          <p:cNvSpPr>
            <a:spLocks noGrp="1"/>
          </p:cNvSpPr>
          <p:nvPr>
            <p:ph idx="1"/>
          </p:nvPr>
        </p:nvSpPr>
        <p:spPr>
          <a:xfrm>
            <a:off x="627017" y="1956776"/>
            <a:ext cx="5030405" cy="1478238"/>
          </a:xfrm>
        </p:spPr>
        <p:txBody>
          <a:bodyPr>
            <a:normAutofit fontScale="70000" lnSpcReduction="20000"/>
          </a:bodyPr>
          <a:lstStyle/>
          <a:p>
            <a:r>
              <a:rPr lang="en-US" b="1" dirty="0">
                <a:solidFill>
                  <a:srgbClr val="800000"/>
                </a:solidFill>
              </a:rPr>
              <a:t>Data Volume</a:t>
            </a:r>
          </a:p>
          <a:p>
            <a:pPr lvl="1"/>
            <a:r>
              <a:rPr lang="en-US" dirty="0"/>
              <a:t>44x increase from 2009 2020</a:t>
            </a:r>
          </a:p>
          <a:p>
            <a:pPr lvl="1"/>
            <a:r>
              <a:rPr lang="en-US" dirty="0"/>
              <a:t>From 0.8 </a:t>
            </a:r>
            <a:r>
              <a:rPr lang="en-US" dirty="0" err="1"/>
              <a:t>zettabytes</a:t>
            </a:r>
            <a:r>
              <a:rPr lang="en-US" dirty="0"/>
              <a:t> to 35zb</a:t>
            </a:r>
          </a:p>
          <a:p>
            <a:r>
              <a:rPr lang="en-US" dirty="0"/>
              <a:t>Data volume is increasing exponentially </a:t>
            </a:r>
          </a:p>
        </p:txBody>
      </p:sp>
      <p:pic>
        <p:nvPicPr>
          <p:cNvPr id="5" name="Picture 4" descr="Screen shot 2013-01-13 at 4.01.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3224" y="3235328"/>
            <a:ext cx="2559546" cy="1632883"/>
          </a:xfrm>
          <a:prstGeom prst="rect">
            <a:avLst/>
          </a:prstGeom>
        </p:spPr>
      </p:pic>
      <p:pic>
        <p:nvPicPr>
          <p:cNvPr id="6" name="Picture 5"/>
          <p:cNvPicPr>
            <a:picLocks noChangeAspect="1"/>
          </p:cNvPicPr>
          <p:nvPr/>
        </p:nvPicPr>
        <p:blipFill>
          <a:blip r:embed="rId3"/>
          <a:stretch>
            <a:fillRect/>
          </a:stretch>
        </p:blipFill>
        <p:spPr>
          <a:xfrm>
            <a:off x="5913224" y="1956776"/>
            <a:ext cx="2332251" cy="1233073"/>
          </a:xfrm>
          <a:prstGeom prst="rect">
            <a:avLst/>
          </a:prstGeom>
        </p:spPr>
      </p:pic>
      <p:pic>
        <p:nvPicPr>
          <p:cNvPr id="8" name="Picture 7" descr="Screen shot 2013-01-13 at 4.07.5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054" y="3775267"/>
            <a:ext cx="5546690" cy="596656"/>
          </a:xfrm>
          <a:prstGeom prst="rect">
            <a:avLst/>
          </a:prstGeom>
        </p:spPr>
      </p:pic>
      <p:sp>
        <p:nvSpPr>
          <p:cNvPr id="4" name="Slide Number Placeholder 3"/>
          <p:cNvSpPr>
            <a:spLocks noGrp="1"/>
          </p:cNvSpPr>
          <p:nvPr>
            <p:ph type="sldNum" sz="quarter" idx="12"/>
          </p:nvPr>
        </p:nvSpPr>
        <p:spPr/>
        <p:txBody>
          <a:bodyPr/>
          <a:lstStyle/>
          <a:p>
            <a:fld id="{EBFB1032-EA64-7144-B003-9BCC9D94B503}" type="slidenum">
              <a:rPr lang="en-US" smtClean="0"/>
              <a:t>15</a:t>
            </a:fld>
            <a:endParaRPr lang="en-US" dirty="0"/>
          </a:p>
        </p:txBody>
      </p:sp>
      <p:grpSp>
        <p:nvGrpSpPr>
          <p:cNvPr id="16" name="Group 15"/>
          <p:cNvGrpSpPr/>
          <p:nvPr/>
        </p:nvGrpSpPr>
        <p:grpSpPr>
          <a:xfrm>
            <a:off x="500318" y="4371924"/>
            <a:ext cx="5674607" cy="1814950"/>
            <a:chOff x="500318" y="4371924"/>
            <a:chExt cx="5674607" cy="1814950"/>
          </a:xfrm>
        </p:grpSpPr>
        <p:pic>
          <p:nvPicPr>
            <p:cNvPr id="7" name="Picture 6"/>
            <p:cNvPicPr>
              <a:picLocks noChangeAspect="1"/>
            </p:cNvPicPr>
            <p:nvPr/>
          </p:nvPicPr>
          <p:blipFill>
            <a:blip r:embed="rId5"/>
            <a:stretch>
              <a:fillRect/>
            </a:stretch>
          </p:blipFill>
          <p:spPr>
            <a:xfrm>
              <a:off x="500318" y="4371924"/>
              <a:ext cx="2419934" cy="1814950"/>
            </a:xfrm>
            <a:prstGeom prst="rect">
              <a:avLst/>
            </a:prstGeom>
            <a:ln>
              <a:solidFill>
                <a:schemeClr val="tx1"/>
              </a:solidFill>
            </a:ln>
          </p:spPr>
        </p:pic>
        <p:cxnSp>
          <p:nvCxnSpPr>
            <p:cNvPr id="10" name="Straight Arrow Connector 9"/>
            <p:cNvCxnSpPr/>
            <p:nvPr/>
          </p:nvCxnSpPr>
          <p:spPr>
            <a:xfrm flipV="1">
              <a:off x="4637546" y="4531910"/>
              <a:ext cx="1443220" cy="10006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flipV="1">
              <a:off x="2386124" y="5388258"/>
              <a:ext cx="1991643" cy="1443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3731074" y="5542207"/>
              <a:ext cx="2443851" cy="523220"/>
            </a:xfrm>
            <a:prstGeom prst="rect">
              <a:avLst/>
            </a:prstGeom>
            <a:noFill/>
          </p:spPr>
          <p:txBody>
            <a:bodyPr wrap="square" rtlCol="0">
              <a:spAutoFit/>
            </a:bodyPr>
            <a:lstStyle/>
            <a:p>
              <a:r>
                <a:rPr lang="en-US" sz="1400" i="1" dirty="0">
                  <a:solidFill>
                    <a:srgbClr val="0000FF"/>
                  </a:solidFill>
                </a:rPr>
                <a:t>Exponential increase in collected/generated data</a:t>
              </a:r>
            </a:p>
          </p:txBody>
        </p:sp>
      </p:grpSp>
    </p:spTree>
    <p:extLst>
      <p:ext uri="{BB962C8B-B14F-4D97-AF65-F5344CB8AC3E}">
        <p14:creationId xmlns:p14="http://schemas.microsoft.com/office/powerpoint/2010/main" val="4125168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1602581" y="1028700"/>
            <a:ext cx="6115050" cy="742950"/>
          </a:xfrm>
        </p:spPr>
        <p:txBody>
          <a:bodyPr>
            <a:normAutofit/>
          </a:bodyPr>
          <a:lstStyle/>
          <a:p>
            <a:pPr algn="ctr" eaLnBrk="1" hangingPunct="1"/>
            <a:r>
              <a:rPr lang="en-US" altLang="en-US" sz="3600" b="1" dirty="0"/>
              <a:t>Special Features of HDFS</a:t>
            </a:r>
            <a:endParaRPr lang="en-IN" altLang="en-US" sz="3600" b="1" dirty="0"/>
          </a:p>
        </p:txBody>
      </p:sp>
      <p:sp>
        <p:nvSpPr>
          <p:cNvPr id="30723" name="Content Placeholder 2"/>
          <p:cNvSpPr>
            <a:spLocks noGrp="1"/>
          </p:cNvSpPr>
          <p:nvPr>
            <p:ph sz="quarter" idx="1"/>
          </p:nvPr>
        </p:nvSpPr>
        <p:spPr>
          <a:xfrm>
            <a:off x="893619" y="1688520"/>
            <a:ext cx="7908890" cy="3803073"/>
          </a:xfrm>
        </p:spPr>
        <p:txBody>
          <a:bodyPr>
            <a:noAutofit/>
          </a:bodyPr>
          <a:lstStyle/>
          <a:p>
            <a:pPr algn="just"/>
            <a:r>
              <a:rPr lang="en-US" altLang="en-US" sz="2700" b="1" dirty="0"/>
              <a:t>Data Replication: </a:t>
            </a:r>
            <a:r>
              <a:rPr lang="en-US" altLang="en-US" sz="2700" dirty="0"/>
              <a:t>There is absolutely no need for a client application to track all blocks. It directs the client to the nearest replica to ensure high performance.</a:t>
            </a:r>
          </a:p>
          <a:p>
            <a:pPr algn="just"/>
            <a:endParaRPr lang="en-US" altLang="en-US" sz="2700" dirty="0"/>
          </a:p>
          <a:p>
            <a:pPr algn="just"/>
            <a:r>
              <a:rPr lang="en-US" altLang="en-US" sz="2700" b="1" dirty="0"/>
              <a:t>Data Pipeline: </a:t>
            </a:r>
            <a:r>
              <a:rPr lang="en-US" altLang="en-US" sz="2700" dirty="0"/>
              <a:t>A client application writes a block to the first </a:t>
            </a:r>
            <a:r>
              <a:rPr lang="en-US" altLang="en-US" sz="2700" dirty="0" err="1"/>
              <a:t>DataNode</a:t>
            </a:r>
            <a:r>
              <a:rPr lang="en-US" altLang="en-US" sz="2700" dirty="0"/>
              <a:t> in the pipeline. Then, this </a:t>
            </a:r>
            <a:r>
              <a:rPr lang="en-US" altLang="en-US" sz="2700" dirty="0" err="1"/>
              <a:t>DataNode</a:t>
            </a:r>
            <a:r>
              <a:rPr lang="en-US" altLang="en-US" sz="2700" dirty="0"/>
              <a:t> takes over and forwards the data to the next node in the pipeline. This process continues for all the data blocks, and subsequently all the replicas are written to the disk.</a:t>
            </a:r>
          </a:p>
          <a:p>
            <a:pPr eaLnBrk="1" hangingPunct="1"/>
            <a:endParaRPr lang="en-IN" altLang="en-US" sz="2700" dirty="0"/>
          </a:p>
        </p:txBody>
      </p:sp>
    </p:spTree>
    <p:extLst>
      <p:ext uri="{BB962C8B-B14F-4D97-AF65-F5344CB8AC3E}">
        <p14:creationId xmlns:p14="http://schemas.microsoft.com/office/powerpoint/2010/main" val="226620646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7269" y="1324841"/>
            <a:ext cx="7640099" cy="4237868"/>
          </a:xfrm>
        </p:spPr>
      </p:pic>
    </p:spTree>
    <p:extLst>
      <p:ext uri="{BB962C8B-B14F-4D97-AF65-F5344CB8AC3E}">
        <p14:creationId xmlns:p14="http://schemas.microsoft.com/office/powerpoint/2010/main" val="32830526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Replication Management</a:t>
            </a:r>
          </a:p>
        </p:txBody>
      </p:sp>
      <p:pic>
        <p:nvPicPr>
          <p:cNvPr id="3074" name="Picture 2" descr="Replication Management - Apache Hadoop HDFS Architecture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350" y="2125266"/>
            <a:ext cx="5829300" cy="37147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2089530" y="3402270"/>
              <a:ext cx="3851280" cy="2304180"/>
            </p14:xfrm>
          </p:contentPart>
        </mc:Choice>
        <mc:Fallback xmlns="">
          <p:pic>
            <p:nvPicPr>
              <p:cNvPr id="3" name="Ink 2"/>
              <p:cNvPicPr/>
              <p:nvPr/>
            </p:nvPicPr>
            <p:blipFill>
              <a:blip r:embed="rId4"/>
              <a:stretch>
                <a:fillRect/>
              </a:stretch>
            </p:blipFill>
            <p:spPr>
              <a:xfrm>
                <a:off x="2080170" y="3392911"/>
                <a:ext cx="3870000" cy="2322899"/>
              </a:xfrm>
              <a:prstGeom prst="rect">
                <a:avLst/>
              </a:prstGeom>
            </p:spPr>
          </p:pic>
        </mc:Fallback>
      </mc:AlternateContent>
    </p:spTree>
    <p:extLst>
      <p:ext uri="{BB962C8B-B14F-4D97-AF65-F5344CB8AC3E}">
        <p14:creationId xmlns:p14="http://schemas.microsoft.com/office/powerpoint/2010/main" val="63473607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Data Pipeline</a:t>
            </a:r>
            <a:endParaRPr lang="en-GB"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5745" y="1828573"/>
            <a:ext cx="6208382" cy="4037093"/>
          </a:xfrm>
        </p:spPr>
      </p:pic>
    </p:spTree>
    <p:extLst>
      <p:ext uri="{BB962C8B-B14F-4D97-AF65-F5344CB8AC3E}">
        <p14:creationId xmlns:p14="http://schemas.microsoft.com/office/powerpoint/2010/main" val="31275152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003947"/>
            <a:ext cx="7886700" cy="850106"/>
          </a:xfrm>
        </p:spPr>
        <p:txBody>
          <a:bodyPr/>
          <a:lstStyle/>
          <a:p>
            <a:pPr algn="ctr"/>
            <a:r>
              <a:rPr lang="en-IN" b="1" dirty="0"/>
              <a:t>HDFS Federation</a:t>
            </a:r>
            <a:endParaRPr lang="en-IN" dirty="0"/>
          </a:p>
        </p:txBody>
      </p:sp>
    </p:spTree>
    <p:extLst>
      <p:ext uri="{BB962C8B-B14F-4D97-AF65-F5344CB8AC3E}">
        <p14:creationId xmlns:p14="http://schemas.microsoft.com/office/powerpoint/2010/main" val="396369007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Overview of Current HDFS</a:t>
            </a:r>
            <a:endParaRPr lang="en-IN" dirty="0"/>
          </a:p>
        </p:txBody>
      </p:sp>
      <p:sp>
        <p:nvSpPr>
          <p:cNvPr id="3" name="Content Placeholder 2"/>
          <p:cNvSpPr>
            <a:spLocks noGrp="1"/>
          </p:cNvSpPr>
          <p:nvPr>
            <p:ph idx="1"/>
          </p:nvPr>
        </p:nvSpPr>
        <p:spPr/>
        <p:txBody>
          <a:bodyPr>
            <a:normAutofit fontScale="85000" lnSpcReduction="20000"/>
          </a:bodyPr>
          <a:lstStyle/>
          <a:p>
            <a:r>
              <a:rPr lang="en-IN" dirty="0"/>
              <a:t>HDFS has two main layers:</a:t>
            </a:r>
          </a:p>
          <a:p>
            <a:r>
              <a:rPr lang="en-IN" b="1" dirty="0"/>
              <a:t>Namespace</a:t>
            </a:r>
            <a:r>
              <a:rPr lang="en-IN" dirty="0"/>
              <a:t> manages directories, files and blocks. </a:t>
            </a:r>
          </a:p>
          <a:p>
            <a:pPr lvl="1"/>
            <a:r>
              <a:rPr lang="en-IN" dirty="0"/>
              <a:t>It supports file system operations such as creation, modification, deletion and listing of files and directories.</a:t>
            </a:r>
          </a:p>
          <a:p>
            <a:r>
              <a:rPr lang="en-IN" b="1" dirty="0"/>
              <a:t>Block Storage </a:t>
            </a:r>
            <a:r>
              <a:rPr lang="en-IN" dirty="0"/>
              <a:t>has two parts:</a:t>
            </a:r>
          </a:p>
          <a:p>
            <a:pPr lvl="1"/>
            <a:r>
              <a:rPr lang="en-IN" b="1" dirty="0"/>
              <a:t>Block Management</a:t>
            </a:r>
            <a:r>
              <a:rPr lang="en-IN" dirty="0"/>
              <a:t> maintains the membership of </a:t>
            </a:r>
            <a:r>
              <a:rPr lang="en-IN" dirty="0" err="1"/>
              <a:t>datanodes</a:t>
            </a:r>
            <a:r>
              <a:rPr lang="en-IN" dirty="0"/>
              <a:t> in the cluster. It supports block-related operations such as creation, deletion, modification and getting location of the blocks. It also takes care of replica placement and replication.</a:t>
            </a:r>
          </a:p>
          <a:p>
            <a:pPr lvl="1"/>
            <a:r>
              <a:rPr lang="en-IN" b="1" dirty="0"/>
              <a:t>Physical Storage</a:t>
            </a:r>
            <a:r>
              <a:rPr lang="en-IN" dirty="0"/>
              <a:t> stores the blocks and provides read/write access to it.</a:t>
            </a:r>
          </a:p>
          <a:p>
            <a:pPr marL="0" indent="0">
              <a:buNone/>
            </a:pPr>
            <a:endParaRPr lang="en-IN" dirty="0"/>
          </a:p>
        </p:txBody>
      </p:sp>
      <p:pic>
        <p:nvPicPr>
          <p:cNvPr id="1026" name="Picture 2" descr="https://ndu0e1pobsf1dobtvj5nls3q-wpengine.netdna-ssl.com/wp-content/uploads/2019/08/HDFS_Federation_P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9226" y="857250"/>
            <a:ext cx="2701709" cy="2196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191040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Limitations of Current HDFS Architecture</a:t>
            </a:r>
          </a:p>
        </p:txBody>
      </p:sp>
      <p:sp>
        <p:nvSpPr>
          <p:cNvPr id="3" name="Content Placeholder 2"/>
          <p:cNvSpPr>
            <a:spLocks noGrp="1"/>
          </p:cNvSpPr>
          <p:nvPr>
            <p:ph idx="1"/>
          </p:nvPr>
        </p:nvSpPr>
        <p:spPr/>
        <p:txBody>
          <a:bodyPr>
            <a:normAutofit fontScale="70000" lnSpcReduction="20000"/>
          </a:bodyPr>
          <a:lstStyle/>
          <a:p>
            <a:pPr fontAlgn="base"/>
            <a:r>
              <a:rPr lang="en-IN" dirty="0"/>
              <a:t>Due to the tight coupling of namespace and the storage layer, an alternate implementation of </a:t>
            </a:r>
            <a:r>
              <a:rPr lang="en-IN" dirty="0" err="1"/>
              <a:t>NameNode</a:t>
            </a:r>
            <a:r>
              <a:rPr lang="en-IN" dirty="0"/>
              <a:t> is difficult. This limits the usage of block storage directly by the other services.</a:t>
            </a:r>
          </a:p>
          <a:p>
            <a:pPr fontAlgn="base"/>
            <a:r>
              <a:rPr lang="en-IN" b="1" i="1" dirty="0"/>
              <a:t>Due to single </a:t>
            </a:r>
            <a:r>
              <a:rPr lang="en-IN" b="1" i="1" dirty="0" err="1"/>
              <a:t>NameNode</a:t>
            </a:r>
            <a:r>
              <a:rPr lang="en-IN" b="1" i="1" dirty="0"/>
              <a:t>, we can have only a limited number of </a:t>
            </a:r>
            <a:r>
              <a:rPr lang="en-IN" b="1" i="1" dirty="0" err="1"/>
              <a:t>DataNodes</a:t>
            </a:r>
            <a:r>
              <a:rPr lang="en-IN" b="1" i="1" dirty="0"/>
              <a:t> that a single </a:t>
            </a:r>
            <a:r>
              <a:rPr lang="en-IN" b="1" i="1" dirty="0" err="1"/>
              <a:t>NameNode</a:t>
            </a:r>
            <a:r>
              <a:rPr lang="en-IN" b="1" i="1" dirty="0"/>
              <a:t> can handle</a:t>
            </a:r>
            <a:r>
              <a:rPr lang="en-IN" dirty="0"/>
              <a:t>.</a:t>
            </a:r>
          </a:p>
          <a:p>
            <a:pPr fontAlgn="base"/>
            <a:r>
              <a:rPr lang="en-IN" b="1" i="1" dirty="0"/>
              <a:t>The operations of the </a:t>
            </a:r>
            <a:r>
              <a:rPr lang="en-IN" b="1" i="1" dirty="0" err="1"/>
              <a:t>filesystem</a:t>
            </a:r>
            <a:r>
              <a:rPr lang="en-IN" b="1" i="1" dirty="0"/>
              <a:t> are also limited to the number of tasks that </a:t>
            </a:r>
            <a:r>
              <a:rPr lang="en-IN" b="1" i="1" dirty="0" err="1"/>
              <a:t>NameNode</a:t>
            </a:r>
            <a:r>
              <a:rPr lang="en-IN" b="1" i="1" dirty="0"/>
              <a:t> handles at a time. </a:t>
            </a:r>
            <a:r>
              <a:rPr lang="en-IN" dirty="0"/>
              <a:t>Thus, the performance of the cluster depends on the </a:t>
            </a:r>
            <a:r>
              <a:rPr lang="en-IN" dirty="0" err="1"/>
              <a:t>NameNode</a:t>
            </a:r>
            <a:r>
              <a:rPr lang="en-IN" dirty="0"/>
              <a:t> throughput.</a:t>
            </a:r>
          </a:p>
          <a:p>
            <a:pPr fontAlgn="base"/>
            <a:r>
              <a:rPr lang="en-IN" dirty="0"/>
              <a:t>Also, because of a single namespace, there is no isolation among the occupant organizations which are using the cluster.</a:t>
            </a:r>
          </a:p>
          <a:p>
            <a:endParaRPr lang="en-IN" dirty="0"/>
          </a:p>
        </p:txBody>
      </p:sp>
    </p:spTree>
    <p:extLst>
      <p:ext uri="{BB962C8B-B14F-4D97-AF65-F5344CB8AC3E}">
        <p14:creationId xmlns:p14="http://schemas.microsoft.com/office/powerpoint/2010/main" val="406331449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HDFS Federation</a:t>
            </a:r>
            <a:endParaRPr lang="en-IN" dirty="0"/>
          </a:p>
        </p:txBody>
      </p:sp>
      <p:sp>
        <p:nvSpPr>
          <p:cNvPr id="3" name="Content Placeholder 2"/>
          <p:cNvSpPr>
            <a:spLocks noGrp="1"/>
          </p:cNvSpPr>
          <p:nvPr>
            <p:ph idx="1"/>
          </p:nvPr>
        </p:nvSpPr>
        <p:spPr/>
        <p:txBody>
          <a:bodyPr>
            <a:normAutofit lnSpcReduction="10000"/>
          </a:bodyPr>
          <a:lstStyle/>
          <a:p>
            <a:pPr algn="just"/>
            <a:r>
              <a:rPr lang="en-IN" dirty="0"/>
              <a:t>HDFS Federation improves the existing HDFS architecture through a clear separation of namespace and storage, enabling generic block storage layer. </a:t>
            </a:r>
          </a:p>
          <a:p>
            <a:pPr algn="just"/>
            <a:r>
              <a:rPr lang="en-IN" dirty="0"/>
              <a:t>It enables support for multiple namespaces in the cluster to improve scalability and isolation. </a:t>
            </a:r>
          </a:p>
          <a:p>
            <a:pPr algn="just"/>
            <a:r>
              <a:rPr lang="en-IN" dirty="0"/>
              <a:t>Federation also opens up the architecture, expanding the applicability of HDFS cluster to new implementations and use cases.</a:t>
            </a:r>
          </a:p>
        </p:txBody>
      </p:sp>
    </p:spTree>
    <p:extLst>
      <p:ext uri="{BB962C8B-B14F-4D97-AF65-F5344CB8AC3E}">
        <p14:creationId xmlns:p14="http://schemas.microsoft.com/office/powerpoint/2010/main" val="199085736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HDFS Federation</a:t>
            </a:r>
            <a:endParaRPr lang="en-IN" dirty="0"/>
          </a:p>
        </p:txBody>
      </p:sp>
      <p:sp>
        <p:nvSpPr>
          <p:cNvPr id="3" name="Content Placeholder 2"/>
          <p:cNvSpPr>
            <a:spLocks noGrp="1"/>
          </p:cNvSpPr>
          <p:nvPr>
            <p:ph idx="1"/>
          </p:nvPr>
        </p:nvSpPr>
        <p:spPr/>
        <p:txBody>
          <a:bodyPr>
            <a:normAutofit fontScale="85000" lnSpcReduction="10000"/>
          </a:bodyPr>
          <a:lstStyle/>
          <a:p>
            <a:r>
              <a:rPr lang="en-IN" dirty="0"/>
              <a:t>Basically what we are doing is trying to have </a:t>
            </a:r>
          </a:p>
          <a:p>
            <a:pPr lvl="1"/>
            <a:r>
              <a:rPr lang="en-IN" dirty="0"/>
              <a:t>multiple data nodes, and </a:t>
            </a:r>
            <a:r>
              <a:rPr lang="en-IN" sz="2400" b="1" i="1" dirty="0">
                <a:solidFill>
                  <a:srgbClr val="C00000"/>
                </a:solidFill>
              </a:rPr>
              <a:t>multiple name nodes </a:t>
            </a:r>
            <a:endParaRPr lang="en-IN" b="1" i="1" dirty="0">
              <a:solidFill>
                <a:srgbClr val="C00000"/>
              </a:solidFill>
            </a:endParaRPr>
          </a:p>
          <a:p>
            <a:r>
              <a:rPr lang="en-IN" dirty="0"/>
              <a:t>So that we can increase the name space data </a:t>
            </a:r>
          </a:p>
          <a:p>
            <a:r>
              <a:rPr lang="en-IN" dirty="0"/>
              <a:t>So, if you recall from the first design</a:t>
            </a:r>
          </a:p>
          <a:p>
            <a:pPr lvl="1"/>
            <a:r>
              <a:rPr lang="en-IN" dirty="0"/>
              <a:t>you have essentially a single node handling all the namespace responsibilities </a:t>
            </a:r>
          </a:p>
          <a:p>
            <a:pPr lvl="1"/>
            <a:r>
              <a:rPr lang="en-IN" dirty="0"/>
              <a:t>And you can imagine as you start having thousands of nodes that they'll not scale, and if you have billions of files, </a:t>
            </a:r>
          </a:p>
          <a:p>
            <a:pPr lvl="1"/>
            <a:r>
              <a:rPr lang="en-IN" dirty="0"/>
              <a:t>you will have scalability issues </a:t>
            </a:r>
          </a:p>
          <a:p>
            <a:pPr lvl="1"/>
            <a:r>
              <a:rPr lang="en-IN" dirty="0"/>
              <a:t>So to address that, the federation aspect was brought in </a:t>
            </a:r>
          </a:p>
          <a:p>
            <a:pPr lvl="1"/>
            <a:r>
              <a:rPr lang="en-IN" dirty="0"/>
              <a:t>That also brings performance improvements</a:t>
            </a:r>
          </a:p>
        </p:txBody>
      </p:sp>
    </p:spTree>
    <p:extLst>
      <p:ext uri="{BB962C8B-B14F-4D97-AF65-F5344CB8AC3E}">
        <p14:creationId xmlns:p14="http://schemas.microsoft.com/office/powerpoint/2010/main" val="30825620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82639" y="1010668"/>
            <a:ext cx="6927872" cy="4667654"/>
          </a:xfrm>
          <a:prstGeom prst="rect">
            <a:avLst/>
          </a:prstGeom>
        </p:spPr>
      </p:pic>
    </p:spTree>
    <p:extLst>
      <p:ext uri="{BB962C8B-B14F-4D97-AF65-F5344CB8AC3E}">
        <p14:creationId xmlns:p14="http://schemas.microsoft.com/office/powerpoint/2010/main" val="120526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Variety (Complexity) </a:t>
            </a:r>
          </a:p>
        </p:txBody>
      </p:sp>
      <p:sp>
        <p:nvSpPr>
          <p:cNvPr id="3" name="Content Placeholder 2"/>
          <p:cNvSpPr>
            <a:spLocks noGrp="1"/>
          </p:cNvSpPr>
          <p:nvPr>
            <p:ph idx="1"/>
          </p:nvPr>
        </p:nvSpPr>
        <p:spPr>
          <a:xfrm>
            <a:off x="124265" y="1707926"/>
            <a:ext cx="5285935" cy="4007074"/>
          </a:xfrm>
        </p:spPr>
        <p:txBody>
          <a:bodyPr>
            <a:normAutofit fontScale="55000" lnSpcReduction="20000"/>
          </a:bodyPr>
          <a:lstStyle/>
          <a:p>
            <a:r>
              <a:rPr lang="en-US" dirty="0"/>
              <a:t>Relational Data (Tables/Transaction/Legacy Data)</a:t>
            </a:r>
          </a:p>
          <a:p>
            <a:r>
              <a:rPr lang="en-US" dirty="0"/>
              <a:t>Text Data (Web)</a:t>
            </a:r>
          </a:p>
          <a:p>
            <a:r>
              <a:rPr lang="en-US" dirty="0"/>
              <a:t>Semi-structured Data (XML) </a:t>
            </a:r>
          </a:p>
          <a:p>
            <a:r>
              <a:rPr lang="en-US" dirty="0"/>
              <a:t>Graph Data</a:t>
            </a:r>
          </a:p>
          <a:p>
            <a:pPr lvl="1"/>
            <a:r>
              <a:rPr lang="en-US" dirty="0"/>
              <a:t>Social Network, Semantic Web (RDF), … </a:t>
            </a:r>
          </a:p>
          <a:p>
            <a:pPr marL="457200" lvl="1" indent="0">
              <a:buNone/>
            </a:pPr>
            <a:endParaRPr lang="en-US" dirty="0"/>
          </a:p>
          <a:p>
            <a:r>
              <a:rPr lang="en-US" dirty="0"/>
              <a:t>Streaming Data </a:t>
            </a:r>
          </a:p>
          <a:p>
            <a:pPr lvl="1"/>
            <a:r>
              <a:rPr lang="en-US" dirty="0"/>
              <a:t>You can only scan the data once</a:t>
            </a:r>
          </a:p>
          <a:p>
            <a:endParaRPr lang="en-US" dirty="0"/>
          </a:p>
          <a:p>
            <a:r>
              <a:rPr lang="en-US" dirty="0"/>
              <a:t>A single application can be generating/collecting many types of data  </a:t>
            </a:r>
          </a:p>
          <a:p>
            <a:endParaRPr lang="en-US" dirty="0"/>
          </a:p>
          <a:p>
            <a:r>
              <a:rPr lang="en-US" dirty="0"/>
              <a:t>Big Public Data (online, weather, finance, </a:t>
            </a:r>
            <a:r>
              <a:rPr lang="en-US" dirty="0" err="1"/>
              <a:t>etc</a:t>
            </a:r>
            <a:r>
              <a:rPr lang="en-US" dirty="0"/>
              <a:t>)  </a:t>
            </a:r>
          </a:p>
          <a:p>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7283045" y="1860326"/>
            <a:ext cx="1127257" cy="1123499"/>
          </a:xfrm>
          <a:prstGeom prst="rect">
            <a:avLst/>
          </a:prstGeom>
        </p:spPr>
      </p:pic>
      <p:pic>
        <p:nvPicPr>
          <p:cNvPr id="5" name="Picture 4"/>
          <p:cNvPicPr>
            <a:picLocks noChangeAspect="1"/>
          </p:cNvPicPr>
          <p:nvPr/>
        </p:nvPicPr>
        <p:blipFill>
          <a:blip r:embed="rId3"/>
          <a:stretch>
            <a:fillRect/>
          </a:stretch>
        </p:blipFill>
        <p:spPr>
          <a:xfrm>
            <a:off x="5514535" y="1860326"/>
            <a:ext cx="1559504" cy="1169628"/>
          </a:xfrm>
          <a:prstGeom prst="rect">
            <a:avLst/>
          </a:prstGeom>
        </p:spPr>
      </p:pic>
      <p:pic>
        <p:nvPicPr>
          <p:cNvPr id="6" name="Picture 5"/>
          <p:cNvPicPr>
            <a:picLocks noChangeAspect="1"/>
          </p:cNvPicPr>
          <p:nvPr/>
        </p:nvPicPr>
        <p:blipFill>
          <a:blip r:embed="rId4"/>
          <a:stretch>
            <a:fillRect/>
          </a:stretch>
        </p:blipFill>
        <p:spPr>
          <a:xfrm>
            <a:off x="7457747" y="3311452"/>
            <a:ext cx="1175797" cy="900200"/>
          </a:xfrm>
          <a:prstGeom prst="rect">
            <a:avLst/>
          </a:prstGeom>
        </p:spPr>
      </p:pic>
      <p:pic>
        <p:nvPicPr>
          <p:cNvPr id="7" name="Picture 6"/>
          <p:cNvPicPr>
            <a:picLocks noChangeAspect="1"/>
          </p:cNvPicPr>
          <p:nvPr/>
        </p:nvPicPr>
        <p:blipFill>
          <a:blip r:embed="rId5"/>
          <a:stretch>
            <a:fillRect/>
          </a:stretch>
        </p:blipFill>
        <p:spPr>
          <a:xfrm>
            <a:off x="6841815" y="4400178"/>
            <a:ext cx="1791729" cy="1057446"/>
          </a:xfrm>
          <a:prstGeom prst="rect">
            <a:avLst/>
          </a:prstGeom>
        </p:spPr>
      </p:pic>
      <p:pic>
        <p:nvPicPr>
          <p:cNvPr id="8" name="Picture 7"/>
          <p:cNvPicPr>
            <a:picLocks noChangeAspect="1"/>
          </p:cNvPicPr>
          <p:nvPr/>
        </p:nvPicPr>
        <p:blipFill>
          <a:blip r:embed="rId6"/>
          <a:stretch>
            <a:fillRect/>
          </a:stretch>
        </p:blipFill>
        <p:spPr>
          <a:xfrm>
            <a:off x="5693535" y="3195705"/>
            <a:ext cx="1589510" cy="1204473"/>
          </a:xfrm>
          <a:prstGeom prst="rect">
            <a:avLst/>
          </a:prstGeom>
        </p:spPr>
      </p:pic>
      <p:pic>
        <p:nvPicPr>
          <p:cNvPr id="9" name="Picture 8"/>
          <p:cNvPicPr>
            <a:picLocks noChangeAspect="1"/>
          </p:cNvPicPr>
          <p:nvPr/>
        </p:nvPicPr>
        <p:blipFill>
          <a:blip r:embed="rId7"/>
          <a:stretch>
            <a:fillRect/>
          </a:stretch>
        </p:blipFill>
        <p:spPr>
          <a:xfrm>
            <a:off x="5314291" y="4616977"/>
            <a:ext cx="1527524" cy="1234326"/>
          </a:xfrm>
          <a:prstGeom prst="rect">
            <a:avLst/>
          </a:prstGeom>
        </p:spPr>
      </p:pic>
      <p:sp>
        <p:nvSpPr>
          <p:cNvPr id="10" name="Slide Number Placeholder 9"/>
          <p:cNvSpPr>
            <a:spLocks noGrp="1"/>
          </p:cNvSpPr>
          <p:nvPr>
            <p:ph type="sldNum" sz="quarter" idx="12"/>
          </p:nvPr>
        </p:nvSpPr>
        <p:spPr/>
        <p:txBody>
          <a:bodyPr/>
          <a:lstStyle/>
          <a:p>
            <a:fld id="{EBFB1032-EA64-7144-B003-9BCC9D94B503}" type="slidenum">
              <a:rPr lang="en-US" smtClean="0"/>
              <a:t>16</a:t>
            </a:fld>
            <a:endParaRPr lang="en-US" dirty="0"/>
          </a:p>
        </p:txBody>
      </p:sp>
    </p:spTree>
    <p:extLst>
      <p:ext uri="{BB962C8B-B14F-4D97-AF65-F5344CB8AC3E}">
        <p14:creationId xmlns:p14="http://schemas.microsoft.com/office/powerpoint/2010/main" val="17285405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HDFS Federation Architecture</a:t>
            </a:r>
          </a:p>
        </p:txBody>
      </p:sp>
      <p:sp>
        <p:nvSpPr>
          <p:cNvPr id="3" name="Content Placeholder 2"/>
          <p:cNvSpPr>
            <a:spLocks noGrp="1"/>
          </p:cNvSpPr>
          <p:nvPr>
            <p:ph idx="1"/>
          </p:nvPr>
        </p:nvSpPr>
        <p:spPr/>
        <p:txBody>
          <a:bodyPr>
            <a:normAutofit fontScale="77500" lnSpcReduction="20000"/>
          </a:bodyPr>
          <a:lstStyle/>
          <a:p>
            <a:r>
              <a:rPr lang="en-IN" dirty="0"/>
              <a:t>In HDFS Federation architecture, there are multiple </a:t>
            </a:r>
            <a:r>
              <a:rPr lang="en-IN" dirty="0" err="1"/>
              <a:t>NameNodes</a:t>
            </a:r>
            <a:r>
              <a:rPr lang="en-IN" dirty="0"/>
              <a:t> and </a:t>
            </a:r>
            <a:r>
              <a:rPr lang="en-IN" dirty="0" err="1"/>
              <a:t>DataNodes</a:t>
            </a:r>
            <a:r>
              <a:rPr lang="en-IN" dirty="0"/>
              <a:t>.</a:t>
            </a:r>
          </a:p>
          <a:p>
            <a:r>
              <a:rPr lang="en-IN" dirty="0"/>
              <a:t>Each </a:t>
            </a:r>
            <a:r>
              <a:rPr lang="en-IN" dirty="0" err="1"/>
              <a:t>NameNode</a:t>
            </a:r>
            <a:r>
              <a:rPr lang="en-IN" dirty="0"/>
              <a:t> has its own namespace and block pool.</a:t>
            </a:r>
          </a:p>
          <a:p>
            <a:r>
              <a:rPr lang="en-IN" dirty="0"/>
              <a:t>All the </a:t>
            </a:r>
            <a:r>
              <a:rPr lang="en-IN" dirty="0" err="1"/>
              <a:t>NameNodes</a:t>
            </a:r>
            <a:r>
              <a:rPr lang="en-IN" dirty="0"/>
              <a:t> uses </a:t>
            </a:r>
            <a:r>
              <a:rPr lang="en-IN" dirty="0" err="1"/>
              <a:t>DataNodes</a:t>
            </a:r>
            <a:r>
              <a:rPr lang="en-IN" dirty="0"/>
              <a:t> as the common storage.</a:t>
            </a:r>
          </a:p>
          <a:p>
            <a:r>
              <a:rPr lang="en-IN" dirty="0"/>
              <a:t>Every </a:t>
            </a:r>
            <a:r>
              <a:rPr lang="en-IN" dirty="0" err="1"/>
              <a:t>NameNode</a:t>
            </a:r>
            <a:r>
              <a:rPr lang="en-IN" dirty="0"/>
              <a:t> is independent of the other and does not require any coordination amongst themselves.</a:t>
            </a:r>
          </a:p>
          <a:p>
            <a:r>
              <a:rPr lang="en-IN" dirty="0"/>
              <a:t>Each </a:t>
            </a:r>
            <a:r>
              <a:rPr lang="en-IN" dirty="0" err="1"/>
              <a:t>Datanode</a:t>
            </a:r>
            <a:r>
              <a:rPr lang="en-IN" dirty="0"/>
              <a:t> gets registered to all the </a:t>
            </a:r>
            <a:r>
              <a:rPr lang="en-IN" dirty="0" err="1"/>
              <a:t>NameNodes</a:t>
            </a:r>
            <a:r>
              <a:rPr lang="en-IN" dirty="0"/>
              <a:t> in the cluster and store blocks for all the block pools in the cluster.</a:t>
            </a:r>
          </a:p>
          <a:p>
            <a:r>
              <a:rPr lang="en-IN" dirty="0"/>
              <a:t>Also, </a:t>
            </a:r>
            <a:r>
              <a:rPr lang="en-IN" dirty="0" err="1"/>
              <a:t>DataNodes</a:t>
            </a:r>
            <a:r>
              <a:rPr lang="en-IN" dirty="0"/>
              <a:t> periodically send heartbeats and block reports to all the </a:t>
            </a:r>
            <a:r>
              <a:rPr lang="en-IN" dirty="0" err="1"/>
              <a:t>NameNode</a:t>
            </a:r>
            <a:r>
              <a:rPr lang="en-IN" dirty="0"/>
              <a:t> in the cluster and handles the instructions from the </a:t>
            </a:r>
            <a:r>
              <a:rPr lang="en-IN" dirty="0" err="1"/>
              <a:t>NameNodes</a:t>
            </a:r>
            <a:r>
              <a:rPr lang="en-IN" dirty="0"/>
              <a:t>.</a:t>
            </a:r>
          </a:p>
        </p:txBody>
      </p:sp>
    </p:spTree>
    <p:extLst>
      <p:ext uri="{BB962C8B-B14F-4D97-AF65-F5344CB8AC3E}">
        <p14:creationId xmlns:p14="http://schemas.microsoft.com/office/powerpoint/2010/main" val="187262775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Benefits for HDFS Federation Architecture</a:t>
            </a:r>
          </a:p>
        </p:txBody>
      </p:sp>
      <p:sp>
        <p:nvSpPr>
          <p:cNvPr id="3" name="Content Placeholder 2"/>
          <p:cNvSpPr>
            <a:spLocks noGrp="1"/>
          </p:cNvSpPr>
          <p:nvPr>
            <p:ph idx="1"/>
          </p:nvPr>
        </p:nvSpPr>
        <p:spPr/>
        <p:txBody>
          <a:bodyPr/>
          <a:lstStyle/>
          <a:p>
            <a:r>
              <a:rPr lang="en-IN" dirty="0"/>
              <a:t>Increase namespace scalability</a:t>
            </a:r>
          </a:p>
          <a:p>
            <a:r>
              <a:rPr lang="en-IN" dirty="0"/>
              <a:t>Performance</a:t>
            </a:r>
          </a:p>
          <a:p>
            <a:r>
              <a:rPr lang="en-IN" dirty="0"/>
              <a:t>Isolation</a:t>
            </a:r>
          </a:p>
        </p:txBody>
      </p:sp>
    </p:spTree>
    <p:extLst>
      <p:ext uri="{BB962C8B-B14F-4D97-AF65-F5344CB8AC3E}">
        <p14:creationId xmlns:p14="http://schemas.microsoft.com/office/powerpoint/2010/main" val="22975926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HDFS Erasure Coding</a:t>
            </a:r>
          </a:p>
        </p:txBody>
      </p:sp>
      <p:pic>
        <p:nvPicPr>
          <p:cNvPr id="3074" name="Picture 2" descr="HDFS replication - erasure co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4650" y="1936339"/>
            <a:ext cx="5600700" cy="370046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628650" y="2226469"/>
            <a:ext cx="2738935" cy="3263504"/>
          </a:xfrm>
        </p:spPr>
        <p:txBody>
          <a:bodyPr/>
          <a:lstStyle/>
          <a:p>
            <a:r>
              <a:rPr lang="en-IN" dirty="0"/>
              <a:t>Replication Factor = 3</a:t>
            </a:r>
          </a:p>
        </p:txBody>
      </p:sp>
    </p:spTree>
    <p:extLst>
      <p:ext uri="{BB962C8B-B14F-4D97-AF65-F5344CB8AC3E}">
        <p14:creationId xmlns:p14="http://schemas.microsoft.com/office/powerpoint/2010/main" val="364584616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HDFS Erasure Coding</a:t>
            </a:r>
          </a:p>
        </p:txBody>
      </p:sp>
      <p:pic>
        <p:nvPicPr>
          <p:cNvPr id="4098" name="Picture 2" descr="HDFS Erasure coding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394" y="2140149"/>
            <a:ext cx="7415213" cy="343614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628650" y="1980809"/>
            <a:ext cx="2738935" cy="3263504"/>
          </a:xfrm>
        </p:spPr>
        <p:txBody>
          <a:bodyPr/>
          <a:lstStyle/>
          <a:p>
            <a:r>
              <a:rPr lang="en-IN" dirty="0"/>
              <a:t>Consume only 9 blocks</a:t>
            </a:r>
          </a:p>
        </p:txBody>
      </p:sp>
    </p:spTree>
    <p:extLst>
      <p:ext uri="{BB962C8B-B14F-4D97-AF65-F5344CB8AC3E}">
        <p14:creationId xmlns:p14="http://schemas.microsoft.com/office/powerpoint/2010/main" val="19719961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Erasure Coding (EC)</a:t>
            </a:r>
          </a:p>
        </p:txBody>
      </p:sp>
      <p:sp>
        <p:nvSpPr>
          <p:cNvPr id="3" name="Content Placeholder 2"/>
          <p:cNvSpPr>
            <a:spLocks noGrp="1"/>
          </p:cNvSpPr>
          <p:nvPr>
            <p:ph idx="1"/>
          </p:nvPr>
        </p:nvSpPr>
        <p:spPr/>
        <p:txBody>
          <a:bodyPr>
            <a:normAutofit fontScale="92500" lnSpcReduction="10000"/>
          </a:bodyPr>
          <a:lstStyle/>
          <a:p>
            <a:r>
              <a:rPr lang="en-IN" dirty="0"/>
              <a:t>once the data is split into several blocks in HDFS, </a:t>
            </a:r>
          </a:p>
          <a:p>
            <a:r>
              <a:rPr lang="en-IN" dirty="0"/>
              <a:t>it is passed on to EC as input, which returns a number of parity blocks. </a:t>
            </a:r>
          </a:p>
          <a:p>
            <a:r>
              <a:rPr lang="en-IN" dirty="0"/>
              <a:t>This process is known as </a:t>
            </a:r>
            <a:r>
              <a:rPr lang="en-IN" b="1" i="1" dirty="0">
                <a:solidFill>
                  <a:srgbClr val="C00000"/>
                </a:solidFill>
              </a:rPr>
              <a:t>encoding</a:t>
            </a:r>
            <a:r>
              <a:rPr lang="en-IN" dirty="0"/>
              <a:t> and </a:t>
            </a:r>
          </a:p>
          <a:p>
            <a:r>
              <a:rPr lang="en-IN" dirty="0"/>
              <a:t>the (data + parity block/s) is known as an </a:t>
            </a:r>
            <a:r>
              <a:rPr lang="en-IN" b="1" i="1" dirty="0">
                <a:solidFill>
                  <a:srgbClr val="C00000"/>
                </a:solidFill>
              </a:rPr>
              <a:t>encoding group</a:t>
            </a:r>
            <a:r>
              <a:rPr lang="en-IN" dirty="0"/>
              <a:t>. </a:t>
            </a:r>
          </a:p>
          <a:p>
            <a:r>
              <a:rPr lang="en-IN" dirty="0"/>
              <a:t>In case of a failure aka erasure, the data can be reconstructed from this encoding group, known as </a:t>
            </a:r>
            <a:r>
              <a:rPr lang="en-IN" b="1" i="1" dirty="0">
                <a:solidFill>
                  <a:srgbClr val="C00000"/>
                </a:solidFill>
              </a:rPr>
              <a:t>decoding</a:t>
            </a:r>
            <a:r>
              <a:rPr lang="en-IN" dirty="0"/>
              <a:t>.</a:t>
            </a:r>
          </a:p>
        </p:txBody>
      </p:sp>
    </p:spTree>
    <p:extLst>
      <p:ext uri="{BB962C8B-B14F-4D97-AF65-F5344CB8AC3E}">
        <p14:creationId xmlns:p14="http://schemas.microsoft.com/office/powerpoint/2010/main" val="6206959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3393" y="1470313"/>
            <a:ext cx="8461074" cy="3844637"/>
          </a:xfrm>
          <a:prstGeom prst="rect">
            <a:avLst/>
          </a:prstGeom>
        </p:spPr>
      </p:pic>
    </p:spTree>
    <p:extLst>
      <p:ext uri="{BB962C8B-B14F-4D97-AF65-F5344CB8AC3E}">
        <p14:creationId xmlns:p14="http://schemas.microsoft.com/office/powerpoint/2010/main" val="17621877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533400" y="353291"/>
            <a:ext cx="6115050" cy="742950"/>
          </a:xfrm>
        </p:spPr>
        <p:txBody>
          <a:bodyPr/>
          <a:lstStyle/>
          <a:p>
            <a:pPr algn="ctr" eaLnBrk="1" hangingPunct="1"/>
            <a:r>
              <a:rPr lang="en-US" altLang="en-US" sz="3000" b="1" dirty="0"/>
              <a:t>Replica Placement Strategy</a:t>
            </a:r>
            <a:endParaRPr lang="en-IN" altLang="en-US" sz="3000" dirty="0"/>
          </a:p>
        </p:txBody>
      </p:sp>
      <p:sp>
        <p:nvSpPr>
          <p:cNvPr id="28675" name="Content Placeholder 2"/>
          <p:cNvSpPr>
            <a:spLocks noGrp="1"/>
          </p:cNvSpPr>
          <p:nvPr>
            <p:ph sz="quarter" idx="1"/>
          </p:nvPr>
        </p:nvSpPr>
        <p:spPr>
          <a:xfrm>
            <a:off x="155864" y="1371600"/>
            <a:ext cx="4085935" cy="5133109"/>
          </a:xfrm>
        </p:spPr>
        <p:txBody>
          <a:bodyPr>
            <a:normAutofit fontScale="92500"/>
          </a:bodyPr>
          <a:lstStyle/>
          <a:p>
            <a:pPr algn="just"/>
            <a:r>
              <a:rPr lang="en-US" altLang="en-US" sz="2400" dirty="0"/>
              <a:t>As per the Hadoop Replica Placement Strategy, first replica is placed on the same node. </a:t>
            </a:r>
          </a:p>
          <a:p>
            <a:pPr algn="just"/>
            <a:r>
              <a:rPr lang="en-US" altLang="en-US" sz="2400" dirty="0"/>
              <a:t>Then, it places second replica on a node that is present on different rack. </a:t>
            </a:r>
          </a:p>
          <a:p>
            <a:pPr algn="just"/>
            <a:r>
              <a:rPr lang="en-US" altLang="en-US" sz="2400" dirty="0"/>
              <a:t>It places the third replica on the same rack as second, but on a different node in the rack.</a:t>
            </a:r>
          </a:p>
          <a:p>
            <a:pPr algn="just"/>
            <a:r>
              <a:rPr lang="en-US" altLang="en-US" sz="2400" dirty="0"/>
              <a:t> Once replica locations have been set, a pipeline is built. This strategy provides good reliability. </a:t>
            </a:r>
          </a:p>
          <a:p>
            <a:pPr algn="just" eaLnBrk="1" hangingPunct="1"/>
            <a:endParaRPr lang="en-IN" altLang="en-US" sz="1200" dirty="0"/>
          </a:p>
        </p:txBody>
      </p:sp>
      <p:pic>
        <p:nvPicPr>
          <p:cNvPr id="1026" name="Picture 2" descr="hadoop - how does hdfs choose a datanode to store - Stack Overflow">
            <a:extLst>
              <a:ext uri="{FF2B5EF4-FFF2-40B4-BE49-F238E27FC236}">
                <a16:creationId xmlns:a16="http://schemas.microsoft.com/office/drawing/2014/main" id="{6759F41E-C581-A649-9BCC-4AB1EBECAF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1800" y="1676400"/>
            <a:ext cx="4826000"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442799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C5171-AC46-7344-8814-EE86B19D2AE5}"/>
              </a:ext>
            </a:extLst>
          </p:cNvPr>
          <p:cNvSpPr>
            <a:spLocks noGrp="1"/>
          </p:cNvSpPr>
          <p:nvPr>
            <p:ph type="title"/>
          </p:nvPr>
        </p:nvSpPr>
        <p:spPr/>
        <p:txBody>
          <a:bodyPr>
            <a:normAutofit/>
          </a:bodyPr>
          <a:lstStyle/>
          <a:p>
            <a:r>
              <a:rPr lang="en-IN" b="1" dirty="0"/>
              <a:t>Hadoop HDFS Commands</a:t>
            </a:r>
            <a:endParaRPr lang="en-US" dirty="0"/>
          </a:p>
        </p:txBody>
      </p:sp>
      <p:sp>
        <p:nvSpPr>
          <p:cNvPr id="3" name="Content Placeholder 2">
            <a:extLst>
              <a:ext uri="{FF2B5EF4-FFF2-40B4-BE49-F238E27FC236}">
                <a16:creationId xmlns:a16="http://schemas.microsoft.com/office/drawing/2014/main" id="{B485BFE1-6B40-6E4C-BDF1-89E33DACB8E3}"/>
              </a:ext>
            </a:extLst>
          </p:cNvPr>
          <p:cNvSpPr>
            <a:spLocks noGrp="1"/>
          </p:cNvSpPr>
          <p:nvPr>
            <p:ph idx="1"/>
          </p:nvPr>
        </p:nvSpPr>
        <p:spPr/>
        <p:txBody>
          <a:bodyPr>
            <a:normAutofit lnSpcReduction="10000"/>
          </a:bodyPr>
          <a:lstStyle/>
          <a:p>
            <a:pPr algn="just"/>
            <a:r>
              <a:rPr lang="en-IN" sz="3600" dirty="0"/>
              <a:t>With the help of the HDFS command, we can perform Hadoop HDFS file operations.</a:t>
            </a:r>
          </a:p>
          <a:p>
            <a:pPr lvl="1" algn="just"/>
            <a:r>
              <a:rPr lang="en-IN" sz="3200" dirty="0"/>
              <a:t>changing the file permissions</a:t>
            </a:r>
          </a:p>
          <a:p>
            <a:pPr lvl="1" algn="just"/>
            <a:r>
              <a:rPr lang="en-IN" sz="3200" dirty="0"/>
              <a:t>viewing the file contents</a:t>
            </a:r>
          </a:p>
          <a:p>
            <a:pPr lvl="1" algn="just"/>
            <a:r>
              <a:rPr lang="en-IN" sz="3200" dirty="0"/>
              <a:t>creating files or directories</a:t>
            </a:r>
          </a:p>
          <a:p>
            <a:pPr lvl="1" algn="just"/>
            <a:r>
              <a:rPr lang="en-IN" sz="3200" dirty="0"/>
              <a:t>copying file/directory from the local file system to HDFS or vice-versa</a:t>
            </a:r>
            <a:endParaRPr lang="en-US" sz="3200" dirty="0"/>
          </a:p>
        </p:txBody>
      </p:sp>
    </p:spTree>
    <p:extLst>
      <p:ext uri="{BB962C8B-B14F-4D97-AF65-F5344CB8AC3E}">
        <p14:creationId xmlns:p14="http://schemas.microsoft.com/office/powerpoint/2010/main" val="414972432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adoop hdfs commands">
            <a:extLst>
              <a:ext uri="{FF2B5EF4-FFF2-40B4-BE49-F238E27FC236}">
                <a16:creationId xmlns:a16="http://schemas.microsoft.com/office/drawing/2014/main" id="{A07E8E07-A555-0D42-9BD2-2262D142BED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4769" y="914400"/>
            <a:ext cx="8439331" cy="556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91954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1602581" y="1028700"/>
            <a:ext cx="6115050" cy="742950"/>
          </a:xfrm>
        </p:spPr>
        <p:txBody>
          <a:bodyPr/>
          <a:lstStyle/>
          <a:p>
            <a:pPr algn="ctr" eaLnBrk="1" hangingPunct="1"/>
            <a:r>
              <a:rPr lang="en-US" altLang="en-US" sz="3000" b="1"/>
              <a:t>Working with HDFS Commands</a:t>
            </a:r>
            <a:endParaRPr lang="en-IN" altLang="en-US" sz="3000"/>
          </a:p>
        </p:txBody>
      </p:sp>
      <p:sp>
        <p:nvSpPr>
          <p:cNvPr id="29699" name="Content Placeholder 2"/>
          <p:cNvSpPr>
            <a:spLocks noGrp="1"/>
          </p:cNvSpPr>
          <p:nvPr>
            <p:ph sz="quarter" idx="1"/>
          </p:nvPr>
        </p:nvSpPr>
        <p:spPr>
          <a:xfrm>
            <a:off x="342901" y="1982392"/>
            <a:ext cx="7443788" cy="3353990"/>
          </a:xfrm>
        </p:spPr>
        <p:txBody>
          <a:bodyPr>
            <a:normAutofit/>
          </a:bodyPr>
          <a:lstStyle/>
          <a:p>
            <a:pPr algn="just"/>
            <a:r>
              <a:rPr lang="en-US" altLang="en-US" sz="1800" b="1" dirty="0"/>
              <a:t>Objective: </a:t>
            </a:r>
            <a:r>
              <a:rPr lang="en-US" altLang="en-US" sz="1800" dirty="0"/>
              <a:t>To copy a file from local file system to HDFS. </a:t>
            </a:r>
          </a:p>
          <a:p>
            <a:pPr marL="0" indent="0" algn="just">
              <a:buNone/>
            </a:pPr>
            <a:r>
              <a:rPr lang="en-US" altLang="en-US" sz="1800" b="1" i="1" dirty="0" err="1"/>
              <a:t>hadoop</a:t>
            </a:r>
            <a:r>
              <a:rPr lang="en-US" altLang="en-US" sz="1800" b="1" i="1" dirty="0"/>
              <a:t> fs -put /root/sample/test.txt /sample/test.txt </a:t>
            </a:r>
            <a:endParaRPr lang="en-US" altLang="en-US" sz="1800" dirty="0"/>
          </a:p>
          <a:p>
            <a:pPr algn="just"/>
            <a:endParaRPr lang="en-US" altLang="en-US" sz="1800" b="1" dirty="0"/>
          </a:p>
          <a:p>
            <a:pPr algn="just"/>
            <a:r>
              <a:rPr lang="en-US" altLang="en-US" sz="1800" b="1" dirty="0"/>
              <a:t>Objective: </a:t>
            </a:r>
            <a:r>
              <a:rPr lang="en-US" altLang="en-US" sz="1800" dirty="0"/>
              <a:t>To copy a file from HDFS to local file system. </a:t>
            </a:r>
          </a:p>
          <a:p>
            <a:pPr marL="0" indent="0" algn="just">
              <a:buNone/>
            </a:pPr>
            <a:r>
              <a:rPr lang="en-US" altLang="en-US" sz="1800" b="1" i="1" dirty="0" err="1"/>
              <a:t>hadoop</a:t>
            </a:r>
            <a:r>
              <a:rPr lang="en-US" altLang="en-US" sz="1800" b="1" i="1" dirty="0"/>
              <a:t> fs -get /sample/test.txt /root/sample/</a:t>
            </a:r>
            <a:r>
              <a:rPr lang="en-US" altLang="en-US" sz="1800" b="1" i="1" dirty="0" err="1"/>
              <a:t>testsample.txt</a:t>
            </a:r>
            <a:r>
              <a:rPr lang="en-US" altLang="en-US" sz="1800" b="1" i="1" dirty="0"/>
              <a:t> </a:t>
            </a:r>
          </a:p>
          <a:p>
            <a:pPr marL="0" indent="0" algn="just">
              <a:buNone/>
            </a:pPr>
            <a:endParaRPr lang="en-US" altLang="en-US" sz="1800" b="1" i="1" dirty="0"/>
          </a:p>
          <a:p>
            <a:pPr marL="0" indent="0" algn="just">
              <a:buNone/>
            </a:pPr>
            <a:endParaRPr lang="en-US" altLang="en-US" sz="1800" b="1" i="1" dirty="0"/>
          </a:p>
          <a:p>
            <a:pPr marL="0" indent="0" algn="just">
              <a:buNone/>
            </a:pPr>
            <a:r>
              <a:rPr lang="en-US" altLang="en-US" sz="1800" b="1" i="1" dirty="0"/>
              <a:t>For more commands, please visit below link:</a:t>
            </a:r>
          </a:p>
          <a:p>
            <a:pPr marL="0" indent="0" algn="just">
              <a:buNone/>
            </a:pPr>
            <a:r>
              <a:rPr lang="en-US" altLang="en-US" sz="1800" dirty="0">
                <a:hlinkClick r:id="rId2"/>
              </a:rPr>
              <a:t>https://data-flair.training/blogs/top-hadoop-hdfs-commands-tutorial/</a:t>
            </a:r>
            <a:r>
              <a:rPr lang="en-US" altLang="en-US" sz="1800" dirty="0"/>
              <a:t> </a:t>
            </a:r>
          </a:p>
        </p:txBody>
      </p:sp>
    </p:spTree>
    <p:extLst>
      <p:ext uri="{BB962C8B-B14F-4D97-AF65-F5344CB8AC3E}">
        <p14:creationId xmlns:p14="http://schemas.microsoft.com/office/powerpoint/2010/main" val="2720744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Velocity (Speed)</a:t>
            </a:r>
            <a:br>
              <a:rPr lang="en-US" dirty="0">
                <a:solidFill>
                  <a:srgbClr val="0000FF"/>
                </a:solidFill>
              </a:rPr>
            </a:br>
            <a:endParaRPr lang="en-US" dirty="0"/>
          </a:p>
        </p:txBody>
      </p:sp>
      <p:sp>
        <p:nvSpPr>
          <p:cNvPr id="3" name="Content Placeholder 2"/>
          <p:cNvSpPr>
            <a:spLocks noGrp="1"/>
          </p:cNvSpPr>
          <p:nvPr>
            <p:ph idx="1"/>
          </p:nvPr>
        </p:nvSpPr>
        <p:spPr>
          <a:xfrm>
            <a:off x="466244" y="1768251"/>
            <a:ext cx="8231609" cy="4297270"/>
          </a:xfrm>
        </p:spPr>
        <p:txBody>
          <a:bodyPr>
            <a:normAutofit lnSpcReduction="10000"/>
          </a:bodyPr>
          <a:lstStyle/>
          <a:p>
            <a:r>
              <a:rPr lang="en-US" dirty="0"/>
              <a:t>Data is begin generated fast and need to be processed fast</a:t>
            </a:r>
          </a:p>
          <a:p>
            <a:r>
              <a:rPr lang="en-US" dirty="0"/>
              <a:t>Online Data Analytics</a:t>
            </a:r>
          </a:p>
          <a:p>
            <a:r>
              <a:rPr lang="en-US" dirty="0"/>
              <a:t>Late decisions </a:t>
            </a:r>
            <a:r>
              <a:rPr lang="en-US" dirty="0">
                <a:sym typeface="Wingdings"/>
              </a:rPr>
              <a:t> missing opportunities</a:t>
            </a:r>
          </a:p>
          <a:p>
            <a:r>
              <a:rPr lang="en-US" b="1" dirty="0">
                <a:solidFill>
                  <a:srgbClr val="800000"/>
                </a:solidFill>
                <a:sym typeface="Wingdings"/>
              </a:rPr>
              <a:t>Examples</a:t>
            </a:r>
          </a:p>
          <a:p>
            <a:pPr lvl="1"/>
            <a:r>
              <a:rPr lang="en-US" sz="1900" b="1" dirty="0">
                <a:solidFill>
                  <a:srgbClr val="0000FF"/>
                </a:solidFill>
                <a:sym typeface="Wingdings"/>
              </a:rPr>
              <a:t>E-Promotions: </a:t>
            </a:r>
            <a:r>
              <a:rPr lang="en-US" sz="1900" dirty="0">
                <a:sym typeface="Wingdings"/>
              </a:rPr>
              <a:t>Based on your current location, your purchase history, what you like  send promotions right now for store next to you</a:t>
            </a:r>
          </a:p>
          <a:p>
            <a:pPr lvl="1"/>
            <a:endParaRPr lang="en-US" sz="1900" dirty="0">
              <a:sym typeface="Wingdings"/>
            </a:endParaRPr>
          </a:p>
          <a:p>
            <a:pPr lvl="1"/>
            <a:r>
              <a:rPr lang="en-US" sz="1900" b="1" dirty="0">
                <a:solidFill>
                  <a:srgbClr val="0000FF"/>
                </a:solidFill>
                <a:sym typeface="Wingdings"/>
              </a:rPr>
              <a:t>Healthcare monitoring: </a:t>
            </a:r>
            <a:r>
              <a:rPr lang="en-US" sz="1900" dirty="0">
                <a:sym typeface="Wingdings"/>
              </a:rPr>
              <a:t>sensors monitoring your activities and body   any abnormal measurements require immediate reaction</a:t>
            </a:r>
            <a:endParaRPr lang="en-US" sz="1900" dirty="0"/>
          </a:p>
        </p:txBody>
      </p:sp>
      <p:pic>
        <p:nvPicPr>
          <p:cNvPr id="4" name="Picture 3"/>
          <p:cNvPicPr>
            <a:picLocks noChangeAspect="1"/>
          </p:cNvPicPr>
          <p:nvPr/>
        </p:nvPicPr>
        <p:blipFill>
          <a:blip r:embed="rId2"/>
          <a:stretch>
            <a:fillRect/>
          </a:stretch>
        </p:blipFill>
        <p:spPr>
          <a:xfrm>
            <a:off x="7543800" y="2295602"/>
            <a:ext cx="1263656" cy="1385576"/>
          </a:xfrm>
          <a:prstGeom prst="rect">
            <a:avLst/>
          </a:prstGeom>
        </p:spPr>
      </p:pic>
      <p:sp>
        <p:nvSpPr>
          <p:cNvPr id="5" name="Slide Number Placeholder 4"/>
          <p:cNvSpPr>
            <a:spLocks noGrp="1"/>
          </p:cNvSpPr>
          <p:nvPr>
            <p:ph type="sldNum" sz="quarter" idx="12"/>
          </p:nvPr>
        </p:nvSpPr>
        <p:spPr/>
        <p:txBody>
          <a:bodyPr/>
          <a:lstStyle/>
          <a:p>
            <a:fld id="{EBFB1032-EA64-7144-B003-9BCC9D94B503}" type="slidenum">
              <a:rPr lang="en-US" smtClean="0"/>
              <a:t>17</a:t>
            </a:fld>
            <a:endParaRPr lang="en-US" dirty="0"/>
          </a:p>
        </p:txBody>
      </p:sp>
    </p:spTree>
    <p:extLst>
      <p:ext uri="{BB962C8B-B14F-4D97-AF65-F5344CB8AC3E}">
        <p14:creationId xmlns:p14="http://schemas.microsoft.com/office/powerpoint/2010/main" val="325773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checkerboard(across)">
                                      <p:cBhvr>
                                        <p:cTn id="7" dur="500"/>
                                        <p:tgtEl>
                                          <p:spTgt spid="3">
                                            <p:txEl>
                                              <p:pRg st="3" end="3"/>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checkerboard(across)">
                                      <p:cBhvr>
                                        <p:cTn id="10" dur="500"/>
                                        <p:tgtEl>
                                          <p:spTgt spid="3">
                                            <p:txEl>
                                              <p:pRg st="4" end="4"/>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checkerboard(across)">
                                      <p:cBhvr>
                                        <p:cTn id="1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12972" y="2084216"/>
            <a:ext cx="2743583" cy="1178883"/>
          </a:xfrm>
          <a:prstGeom prst="rect">
            <a:avLst/>
          </a:prstGeom>
        </p:spPr>
      </p:pic>
      <p:sp>
        <p:nvSpPr>
          <p:cNvPr id="5" name="Rectangle 4"/>
          <p:cNvSpPr/>
          <p:nvPr/>
        </p:nvSpPr>
        <p:spPr>
          <a:xfrm>
            <a:off x="524741" y="1129400"/>
            <a:ext cx="8130886" cy="1131079"/>
          </a:xfrm>
          <a:prstGeom prst="rect">
            <a:avLst/>
          </a:prstGeom>
        </p:spPr>
        <p:txBody>
          <a:bodyPr wrap="square">
            <a:spAutoFit/>
          </a:bodyPr>
          <a:lstStyle/>
          <a:p>
            <a:pPr algn="just"/>
            <a:r>
              <a:rPr lang="en-US" altLang="en-US" sz="1350" b="1" dirty="0"/>
              <a:t>Objective: </a:t>
            </a:r>
            <a:r>
              <a:rPr lang="en-GB" altLang="en-US" sz="1350" dirty="0"/>
              <a:t>first you need to start the Hadoop services using the following command:</a:t>
            </a:r>
          </a:p>
          <a:p>
            <a:pPr algn="just"/>
            <a:r>
              <a:rPr lang="en-GB" altLang="en-US" sz="1350" b="1" dirty="0"/>
              <a:t>sbin/start-all.sh</a:t>
            </a:r>
            <a:endParaRPr lang="en-US" altLang="en-US" sz="1350" b="1" dirty="0"/>
          </a:p>
          <a:p>
            <a:pPr algn="just"/>
            <a:endParaRPr lang="en-US" altLang="en-US" sz="1350" b="1" dirty="0"/>
          </a:p>
          <a:p>
            <a:pPr algn="just"/>
            <a:r>
              <a:rPr lang="en-US" altLang="en-US" sz="1350" b="1" dirty="0"/>
              <a:t>Objective: </a:t>
            </a:r>
            <a:r>
              <a:rPr lang="en-GB" sz="1350" dirty="0"/>
              <a:t>Hadoop services are up and running use the following command:</a:t>
            </a:r>
          </a:p>
          <a:p>
            <a:pPr algn="just"/>
            <a:r>
              <a:rPr lang="en-IN" altLang="en-US" sz="1350" b="1" dirty="0"/>
              <a:t> </a:t>
            </a:r>
            <a:r>
              <a:rPr lang="en-IN" altLang="en-US" sz="1350" b="1" dirty="0" err="1"/>
              <a:t>jsp</a:t>
            </a:r>
            <a:endParaRPr lang="en-US" altLang="en-US" sz="1350" b="1"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462" y="4537444"/>
            <a:ext cx="8637443" cy="1004295"/>
          </a:xfrm>
          <a:prstGeom prst="rect">
            <a:avLst/>
          </a:prstGeom>
        </p:spPr>
      </p:pic>
      <p:sp>
        <p:nvSpPr>
          <p:cNvPr id="8" name="Rectangle 7"/>
          <p:cNvSpPr/>
          <p:nvPr/>
        </p:nvSpPr>
        <p:spPr>
          <a:xfrm>
            <a:off x="374623" y="3415192"/>
            <a:ext cx="4015651" cy="715581"/>
          </a:xfrm>
          <a:prstGeom prst="rect">
            <a:avLst/>
          </a:prstGeom>
        </p:spPr>
        <p:txBody>
          <a:bodyPr wrap="none">
            <a:spAutoFit/>
          </a:bodyPr>
          <a:lstStyle/>
          <a:p>
            <a:r>
              <a:rPr lang="en-US" altLang="en-US" sz="1350" b="1" dirty="0"/>
              <a:t>Objective: </a:t>
            </a:r>
            <a:r>
              <a:rPr lang="en-GB" sz="1350" b="1" dirty="0"/>
              <a:t>ls:</a:t>
            </a:r>
            <a:r>
              <a:rPr lang="en-GB" sz="1350" dirty="0"/>
              <a:t> This command is used to list all the files :</a:t>
            </a:r>
          </a:p>
          <a:p>
            <a:endParaRPr lang="en-GB" sz="1350" dirty="0"/>
          </a:p>
          <a:p>
            <a:r>
              <a:rPr lang="en-GB" sz="1350" dirty="0"/>
              <a:t>bin/</a:t>
            </a:r>
            <a:r>
              <a:rPr lang="en-GB" sz="1350" dirty="0" err="1"/>
              <a:t>hdfs</a:t>
            </a:r>
            <a:r>
              <a:rPr lang="en-GB" sz="1350" dirty="0"/>
              <a:t> </a:t>
            </a:r>
            <a:r>
              <a:rPr lang="en-GB" sz="1350" dirty="0" err="1"/>
              <a:t>dfs</a:t>
            </a:r>
            <a:r>
              <a:rPr lang="en-GB" sz="1350" dirty="0"/>
              <a:t> -ls / </a:t>
            </a:r>
          </a:p>
        </p:txBody>
      </p:sp>
    </p:spTree>
    <p:extLst>
      <p:ext uri="{BB962C8B-B14F-4D97-AF65-F5344CB8AC3E}">
        <p14:creationId xmlns:p14="http://schemas.microsoft.com/office/powerpoint/2010/main" val="306467144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28" y="1970679"/>
            <a:ext cx="8499764" cy="1461916"/>
          </a:xfrm>
          <a:prstGeom prst="rect">
            <a:avLst/>
          </a:prstGeom>
        </p:spPr>
      </p:pic>
      <p:sp>
        <p:nvSpPr>
          <p:cNvPr id="7" name="Rectangle 6"/>
          <p:cNvSpPr/>
          <p:nvPr/>
        </p:nvSpPr>
        <p:spPr>
          <a:xfrm>
            <a:off x="311728" y="1357827"/>
            <a:ext cx="4572000" cy="507831"/>
          </a:xfrm>
          <a:prstGeom prst="rect">
            <a:avLst/>
          </a:prstGeom>
        </p:spPr>
        <p:txBody>
          <a:bodyPr>
            <a:spAutoFit/>
          </a:bodyPr>
          <a:lstStyle/>
          <a:p>
            <a:pPr algn="just"/>
            <a:r>
              <a:rPr lang="en-US" altLang="en-US" sz="1350" b="1" dirty="0"/>
              <a:t>Objective: </a:t>
            </a:r>
            <a:r>
              <a:rPr lang="en-US" altLang="en-US" sz="1350" dirty="0"/>
              <a:t>To create a directory (say, sample) in HDFS.</a:t>
            </a:r>
          </a:p>
          <a:p>
            <a:pPr algn="just"/>
            <a:r>
              <a:rPr lang="en-US" altLang="en-US" sz="1350" b="1" dirty="0"/>
              <a:t> </a:t>
            </a:r>
            <a:r>
              <a:rPr lang="en-US" altLang="en-US" sz="1350" b="1" i="1" dirty="0" err="1"/>
              <a:t>hadoop</a:t>
            </a:r>
            <a:r>
              <a:rPr lang="en-US" altLang="en-US" sz="1350" b="1" i="1" dirty="0"/>
              <a:t> fs -</a:t>
            </a:r>
            <a:r>
              <a:rPr lang="en-US" altLang="en-US" sz="1350" b="1" i="1" dirty="0" err="1"/>
              <a:t>mkdir</a:t>
            </a:r>
            <a:r>
              <a:rPr lang="en-US" altLang="en-US" sz="1350" b="1" i="1" dirty="0"/>
              <a:t> /sample </a:t>
            </a:r>
            <a:endParaRPr lang="en-US" altLang="en-US" sz="1350" dirty="0"/>
          </a:p>
        </p:txBody>
      </p:sp>
      <p:sp>
        <p:nvSpPr>
          <p:cNvPr id="8" name="Rectangle 7"/>
          <p:cNvSpPr/>
          <p:nvPr/>
        </p:nvSpPr>
        <p:spPr>
          <a:xfrm>
            <a:off x="311728" y="3706206"/>
            <a:ext cx="7824354" cy="923330"/>
          </a:xfrm>
          <a:prstGeom prst="rect">
            <a:avLst/>
          </a:prstGeom>
        </p:spPr>
        <p:txBody>
          <a:bodyPr wrap="square">
            <a:spAutoFit/>
          </a:bodyPr>
          <a:lstStyle/>
          <a:p>
            <a:r>
              <a:rPr lang="en-GB" sz="1350" b="1" dirty="0"/>
              <a:t>Objective</a:t>
            </a:r>
            <a:r>
              <a:rPr lang="en-GB" sz="1350" dirty="0"/>
              <a:t>: copy files/folders from local file system to </a:t>
            </a:r>
            <a:r>
              <a:rPr lang="en-GB" sz="1350" dirty="0" err="1"/>
              <a:t>hdfs</a:t>
            </a:r>
            <a:r>
              <a:rPr lang="en-GB" sz="1350" dirty="0"/>
              <a:t> store. This is the most important command. Local </a:t>
            </a:r>
            <a:r>
              <a:rPr lang="en-GB" sz="1350" dirty="0" err="1"/>
              <a:t>filesystem</a:t>
            </a:r>
            <a:r>
              <a:rPr lang="en-GB" sz="1350" dirty="0"/>
              <a:t> means the files present on the OS.</a:t>
            </a:r>
          </a:p>
          <a:p>
            <a:endParaRPr lang="en-IN" sz="1350" dirty="0"/>
          </a:p>
          <a:p>
            <a:r>
              <a:rPr lang="en-GB" sz="1350" b="1" i="1" dirty="0"/>
              <a:t>bin/</a:t>
            </a:r>
            <a:r>
              <a:rPr lang="en-GB" sz="1350" b="1" i="1" dirty="0" err="1"/>
              <a:t>hdfs</a:t>
            </a:r>
            <a:r>
              <a:rPr lang="en-GB" sz="1350" b="1" i="1" dirty="0"/>
              <a:t> </a:t>
            </a:r>
            <a:r>
              <a:rPr lang="en-GB" sz="1350" b="1" i="1" dirty="0" err="1"/>
              <a:t>dfs</a:t>
            </a:r>
            <a:r>
              <a:rPr lang="en-GB" sz="1350" b="1" i="1" dirty="0"/>
              <a:t> -</a:t>
            </a:r>
            <a:r>
              <a:rPr lang="en-GB" sz="1350" b="1" i="1" dirty="0" err="1"/>
              <a:t>copyFromLocal</a:t>
            </a:r>
            <a:r>
              <a:rPr lang="en-GB" sz="1350" b="1" i="1" dirty="0"/>
              <a:t> &lt;local file path&gt;  &lt;</a:t>
            </a:r>
            <a:r>
              <a:rPr lang="en-GB" sz="1350" b="1" i="1" dirty="0" err="1"/>
              <a:t>dest</a:t>
            </a:r>
            <a:r>
              <a:rPr lang="en-GB" sz="1350" b="1" i="1" dirty="0"/>
              <a:t>(present on </a:t>
            </a:r>
            <a:r>
              <a:rPr lang="en-GB" sz="1350" b="1" i="1" dirty="0" err="1"/>
              <a:t>hdfs</a:t>
            </a:r>
            <a:r>
              <a:rPr lang="en-GB" sz="1350" b="1" i="1" dirty="0"/>
              <a:t>)&gt;</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991" y="4556346"/>
            <a:ext cx="9144000" cy="1244033"/>
          </a:xfrm>
          <a:prstGeom prst="rect">
            <a:avLst/>
          </a:prstGeom>
        </p:spPr>
      </p:pic>
    </p:spTree>
    <p:extLst>
      <p:ext uri="{BB962C8B-B14F-4D97-AF65-F5344CB8AC3E}">
        <p14:creationId xmlns:p14="http://schemas.microsoft.com/office/powerpoint/2010/main" val="269881562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HDFS Command</a:t>
            </a:r>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628651" y="2226469"/>
            <a:ext cx="7905704" cy="2070017"/>
          </a:xfrm>
          <a:prstGeom prst="rect">
            <a:avLst/>
          </a:prstGeom>
        </p:spPr>
      </p:pic>
    </p:spTree>
    <p:extLst>
      <p:ext uri="{BB962C8B-B14F-4D97-AF65-F5344CB8AC3E}">
        <p14:creationId xmlns:p14="http://schemas.microsoft.com/office/powerpoint/2010/main" val="20885069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HDFS Command</a:t>
            </a:r>
          </a:p>
        </p:txBody>
      </p:sp>
      <p:pic>
        <p:nvPicPr>
          <p:cNvPr id="5" name="Picture 4"/>
          <p:cNvPicPr>
            <a:picLocks noChangeAspect="1"/>
          </p:cNvPicPr>
          <p:nvPr/>
        </p:nvPicPr>
        <p:blipFill>
          <a:blip r:embed="rId2"/>
          <a:stretch>
            <a:fillRect/>
          </a:stretch>
        </p:blipFill>
        <p:spPr>
          <a:xfrm>
            <a:off x="564357" y="2125266"/>
            <a:ext cx="7950994" cy="2120041"/>
          </a:xfrm>
          <a:prstGeom prst="rect">
            <a:avLst/>
          </a:prstGeom>
        </p:spPr>
      </p:pic>
    </p:spTree>
    <p:extLst>
      <p:ext uri="{BB962C8B-B14F-4D97-AF65-F5344CB8AC3E}">
        <p14:creationId xmlns:p14="http://schemas.microsoft.com/office/powerpoint/2010/main" val="415424977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HDFS Command</a:t>
            </a:r>
          </a:p>
        </p:txBody>
      </p:sp>
      <p:pic>
        <p:nvPicPr>
          <p:cNvPr id="4" name="Picture 3"/>
          <p:cNvPicPr>
            <a:picLocks noChangeAspect="1"/>
          </p:cNvPicPr>
          <p:nvPr/>
        </p:nvPicPr>
        <p:blipFill>
          <a:blip r:embed="rId2"/>
          <a:stretch>
            <a:fillRect/>
          </a:stretch>
        </p:blipFill>
        <p:spPr>
          <a:xfrm>
            <a:off x="600075" y="1825824"/>
            <a:ext cx="7943850" cy="4064794"/>
          </a:xfrm>
          <a:prstGeom prst="rect">
            <a:avLst/>
          </a:prstGeom>
        </p:spPr>
      </p:pic>
    </p:spTree>
    <p:extLst>
      <p:ext uri="{BB962C8B-B14F-4D97-AF65-F5344CB8AC3E}">
        <p14:creationId xmlns:p14="http://schemas.microsoft.com/office/powerpoint/2010/main" val="106234908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HDFS Command</a:t>
            </a:r>
          </a:p>
        </p:txBody>
      </p:sp>
      <p:sp>
        <p:nvSpPr>
          <p:cNvPr id="3" name="Content Placeholder 2"/>
          <p:cNvSpPr>
            <a:spLocks noGrp="1"/>
          </p:cNvSpPr>
          <p:nvPr>
            <p:ph idx="1"/>
          </p:nvPr>
        </p:nvSpPr>
        <p:spPr/>
        <p:txBody>
          <a:bodyPr/>
          <a:lstStyle/>
          <a:p>
            <a:endParaRPr lang="en-IN" dirty="0"/>
          </a:p>
        </p:txBody>
      </p:sp>
      <p:pic>
        <p:nvPicPr>
          <p:cNvPr id="5" name="Picture 4"/>
          <p:cNvPicPr>
            <a:picLocks noChangeAspect="1"/>
          </p:cNvPicPr>
          <p:nvPr/>
        </p:nvPicPr>
        <p:blipFill>
          <a:blip r:embed="rId2"/>
          <a:stretch>
            <a:fillRect/>
          </a:stretch>
        </p:blipFill>
        <p:spPr>
          <a:xfrm>
            <a:off x="564357" y="2226469"/>
            <a:ext cx="7950994" cy="2293144"/>
          </a:xfrm>
          <a:prstGeom prst="rect">
            <a:avLst/>
          </a:prstGeom>
        </p:spPr>
      </p:pic>
    </p:spTree>
    <p:extLst>
      <p:ext uri="{BB962C8B-B14F-4D97-AF65-F5344CB8AC3E}">
        <p14:creationId xmlns:p14="http://schemas.microsoft.com/office/powerpoint/2010/main" val="253679007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HDFS Command</a:t>
            </a:r>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628650" y="2226469"/>
            <a:ext cx="7922419" cy="3157538"/>
          </a:xfrm>
          <a:prstGeom prst="rect">
            <a:avLst/>
          </a:prstGeom>
        </p:spPr>
      </p:pic>
    </p:spTree>
    <p:extLst>
      <p:ext uri="{BB962C8B-B14F-4D97-AF65-F5344CB8AC3E}">
        <p14:creationId xmlns:p14="http://schemas.microsoft.com/office/powerpoint/2010/main" val="42603553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314450"/>
            <a:ext cx="9011975" cy="4478482"/>
          </a:xfrm>
        </p:spPr>
      </p:pic>
    </p:spTree>
    <p:extLst>
      <p:ext uri="{BB962C8B-B14F-4D97-AF65-F5344CB8AC3E}">
        <p14:creationId xmlns:p14="http://schemas.microsoft.com/office/powerpoint/2010/main" val="113239760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574223"/>
            <a:ext cx="8912642" cy="3242645"/>
          </a:xfrm>
        </p:spPr>
      </p:pic>
    </p:spTree>
    <p:extLst>
      <p:ext uri="{BB962C8B-B14F-4D97-AF65-F5344CB8AC3E}">
        <p14:creationId xmlns:p14="http://schemas.microsoft.com/office/powerpoint/2010/main" val="216704146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0733" y="1750868"/>
            <a:ext cx="6816437" cy="3834246"/>
          </a:xfrm>
        </p:spPr>
      </p:pic>
    </p:spTree>
    <p:extLst>
      <p:ext uri="{BB962C8B-B14F-4D97-AF65-F5344CB8AC3E}">
        <p14:creationId xmlns:p14="http://schemas.microsoft.com/office/powerpoint/2010/main" val="1384657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Challenges of Big Data</a:t>
            </a:r>
          </a:p>
        </p:txBody>
      </p:sp>
      <p:sp>
        <p:nvSpPr>
          <p:cNvPr id="3" name="Content Placeholder 2"/>
          <p:cNvSpPr>
            <a:spLocks noGrp="1"/>
          </p:cNvSpPr>
          <p:nvPr>
            <p:ph idx="1"/>
          </p:nvPr>
        </p:nvSpPr>
        <p:spPr/>
        <p:txBody>
          <a:bodyPr>
            <a:normAutofit fontScale="92500" lnSpcReduction="10000"/>
          </a:bodyPr>
          <a:lstStyle/>
          <a:p>
            <a:pPr algn="just"/>
            <a:r>
              <a:rPr lang="en-IN" b="1" dirty="0">
                <a:solidFill>
                  <a:srgbClr val="C00000"/>
                </a:solidFill>
              </a:rPr>
              <a:t>Rapid Data Growth</a:t>
            </a:r>
            <a:r>
              <a:rPr lang="en-IN" b="1" dirty="0"/>
              <a:t>:</a:t>
            </a:r>
            <a:r>
              <a:rPr lang="en-IN" dirty="0"/>
              <a:t> The growth velocity at such a high rate creates a problem to look for insights using it. </a:t>
            </a:r>
          </a:p>
          <a:p>
            <a:pPr algn="just"/>
            <a:r>
              <a:rPr lang="en-IN" b="1" dirty="0">
                <a:solidFill>
                  <a:srgbClr val="C00000"/>
                </a:solidFill>
              </a:rPr>
              <a:t>Storage</a:t>
            </a:r>
            <a:r>
              <a:rPr lang="en-IN" b="1" dirty="0"/>
              <a:t>:</a:t>
            </a:r>
            <a:r>
              <a:rPr lang="en-IN" dirty="0"/>
              <a:t> The generation of such a massive amount of data without suitable tools and technologies.</a:t>
            </a:r>
          </a:p>
          <a:p>
            <a:pPr algn="just"/>
            <a:r>
              <a:rPr lang="en-IN" b="1" dirty="0">
                <a:solidFill>
                  <a:srgbClr val="C00000"/>
                </a:solidFill>
              </a:rPr>
              <a:t>Unreliable</a:t>
            </a:r>
            <a:r>
              <a:rPr lang="en-IN" b="1" dirty="0"/>
              <a:t> </a:t>
            </a:r>
            <a:r>
              <a:rPr lang="en-IN" b="1" dirty="0">
                <a:solidFill>
                  <a:srgbClr val="C00000"/>
                </a:solidFill>
              </a:rPr>
              <a:t>Data</a:t>
            </a:r>
            <a:r>
              <a:rPr lang="en-IN" b="1" dirty="0"/>
              <a:t>:</a:t>
            </a:r>
            <a:r>
              <a:rPr lang="en-IN" dirty="0"/>
              <a:t> Redundant data, contradicting data, or incomplete data.</a:t>
            </a:r>
          </a:p>
          <a:p>
            <a:pPr algn="just"/>
            <a:r>
              <a:rPr lang="en-IN" b="1" dirty="0">
                <a:solidFill>
                  <a:srgbClr val="C00000"/>
                </a:solidFill>
              </a:rPr>
              <a:t>Data</a:t>
            </a:r>
            <a:r>
              <a:rPr lang="en-IN" b="1" dirty="0"/>
              <a:t> </a:t>
            </a:r>
            <a:r>
              <a:rPr lang="en-IN" b="1" dirty="0">
                <a:solidFill>
                  <a:srgbClr val="C00000"/>
                </a:solidFill>
              </a:rPr>
              <a:t>Security</a:t>
            </a:r>
            <a:r>
              <a:rPr lang="en-IN" b="1" dirty="0"/>
              <a:t>:</a:t>
            </a:r>
            <a:r>
              <a:rPr lang="en-IN" dirty="0"/>
              <a:t> Leads to cybercrimes and risk of data stolen.</a:t>
            </a:r>
          </a:p>
          <a:p>
            <a:pPr algn="just"/>
            <a:endParaRPr lang="en-IN" dirty="0"/>
          </a:p>
        </p:txBody>
      </p:sp>
    </p:spTree>
    <p:extLst>
      <p:ext uri="{BB962C8B-B14F-4D97-AF65-F5344CB8AC3E}">
        <p14:creationId xmlns:p14="http://schemas.microsoft.com/office/powerpoint/2010/main" val="219012660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adoop 3.0 Vs Hadoop 2.0 | TopperTips - Unconventional">
            <a:extLst>
              <a:ext uri="{FF2B5EF4-FFF2-40B4-BE49-F238E27FC236}">
                <a16:creationId xmlns:a16="http://schemas.microsoft.com/office/drawing/2014/main" id="{16467274-27DB-0246-A35A-15BEBD42FCC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52400" y="914401"/>
            <a:ext cx="8915400" cy="4724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38496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EC65C-A46A-474D-9BCF-393E9CF4BA8F}"/>
              </a:ext>
            </a:extLst>
          </p:cNvPr>
          <p:cNvSpPr>
            <a:spLocks noGrp="1"/>
          </p:cNvSpPr>
          <p:nvPr>
            <p:ph type="title"/>
          </p:nvPr>
        </p:nvSpPr>
        <p:spPr/>
        <p:txBody>
          <a:bodyPr>
            <a:normAutofit fontScale="90000"/>
          </a:bodyPr>
          <a:lstStyle/>
          <a:p>
            <a:r>
              <a:rPr lang="en-IN" b="1" dirty="0"/>
              <a:t>HDFS Intra-</a:t>
            </a:r>
            <a:r>
              <a:rPr lang="en-IN" b="1" dirty="0" err="1"/>
              <a:t>DataNode</a:t>
            </a:r>
            <a:r>
              <a:rPr lang="en-IN" b="1"/>
              <a:t> Disk Balancer in Apache Hadoop 3.0</a:t>
            </a:r>
            <a:endParaRPr lang="en-US"/>
          </a:p>
        </p:txBody>
      </p:sp>
      <p:pic>
        <p:nvPicPr>
          <p:cNvPr id="5122" name="Picture 2" descr="How-to: Use the New HDFS Intra-DataNode Disk Balancer in Apache Hadoop -  Cloudera Blog">
            <a:extLst>
              <a:ext uri="{FF2B5EF4-FFF2-40B4-BE49-F238E27FC236}">
                <a16:creationId xmlns:a16="http://schemas.microsoft.com/office/drawing/2014/main" id="{2DCCF9B2-87E3-E743-8C76-54618A4A17F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8021" y="2802394"/>
            <a:ext cx="8548779" cy="371871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790E694-4BBE-524D-BF28-C3B910474D23}"/>
              </a:ext>
            </a:extLst>
          </p:cNvPr>
          <p:cNvSpPr txBox="1"/>
          <p:nvPr/>
        </p:nvSpPr>
        <p:spPr>
          <a:xfrm>
            <a:off x="214221" y="1447800"/>
            <a:ext cx="8320179" cy="1200329"/>
          </a:xfrm>
          <a:prstGeom prst="rect">
            <a:avLst/>
          </a:prstGeom>
          <a:noFill/>
        </p:spPr>
        <p:txBody>
          <a:bodyPr wrap="square">
            <a:spAutoFit/>
          </a:bodyPr>
          <a:lstStyle/>
          <a:p>
            <a:pPr algn="just"/>
            <a:r>
              <a:rPr lang="en-IN" sz="2400" dirty="0"/>
              <a:t>When writing new blocks to HDFS, </a:t>
            </a:r>
            <a:r>
              <a:rPr lang="en-IN" sz="2400" dirty="0" err="1"/>
              <a:t>DataNode</a:t>
            </a:r>
            <a:r>
              <a:rPr lang="en-IN" sz="2400" dirty="0"/>
              <a:t> uses a volume-choosing policy to choose the disk for the block. Two such policy types are currently supported: </a:t>
            </a:r>
            <a:r>
              <a:rPr lang="en-IN" sz="2400" i="1" dirty="0"/>
              <a:t>round-robin</a:t>
            </a:r>
            <a:r>
              <a:rPr lang="en-IN" sz="2400" dirty="0"/>
              <a:t> or </a:t>
            </a:r>
            <a:r>
              <a:rPr lang="en-IN" sz="2400" i="1" dirty="0"/>
              <a:t>available space.</a:t>
            </a:r>
            <a:endParaRPr lang="en-US" sz="2400" dirty="0"/>
          </a:p>
        </p:txBody>
      </p:sp>
    </p:spTree>
    <p:extLst>
      <p:ext uri="{BB962C8B-B14F-4D97-AF65-F5344CB8AC3E}">
        <p14:creationId xmlns:p14="http://schemas.microsoft.com/office/powerpoint/2010/main" val="135758217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b="1" dirty="0"/>
              <a:t>Advantages Of HDFS</a:t>
            </a:r>
            <a:endParaRPr lang="en-IN" dirty="0"/>
          </a:p>
        </p:txBody>
      </p:sp>
    </p:spTree>
    <p:extLst>
      <p:ext uri="{BB962C8B-B14F-4D97-AF65-F5344CB8AC3E}">
        <p14:creationId xmlns:p14="http://schemas.microsoft.com/office/powerpoint/2010/main" val="74438417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dvantages of Hadoop | Know Major Benefits Of Hadoop">
            <a:extLst>
              <a:ext uri="{FF2B5EF4-FFF2-40B4-BE49-F238E27FC236}">
                <a16:creationId xmlns:a16="http://schemas.microsoft.com/office/drawing/2014/main" id="{22034AF2-BBDA-084F-8BD3-4EF799330B4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0594" y="762000"/>
            <a:ext cx="8468606" cy="547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35091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Distributed Storage</a:t>
            </a:r>
          </a:p>
        </p:txBody>
      </p:sp>
      <p:pic>
        <p:nvPicPr>
          <p:cNvPr id="9" name="Picture 8"/>
          <p:cNvPicPr>
            <a:picLocks noChangeAspect="1"/>
          </p:cNvPicPr>
          <p:nvPr/>
        </p:nvPicPr>
        <p:blipFill>
          <a:blip r:embed="rId2"/>
          <a:stretch>
            <a:fillRect/>
          </a:stretch>
        </p:blipFill>
        <p:spPr>
          <a:xfrm>
            <a:off x="2036838" y="2182415"/>
            <a:ext cx="5070324" cy="3307557"/>
          </a:xfrm>
          <a:prstGeom prst="rect">
            <a:avLst/>
          </a:prstGeom>
        </p:spPr>
      </p:pic>
    </p:spTree>
    <p:extLst>
      <p:ext uri="{BB962C8B-B14F-4D97-AF65-F5344CB8AC3E}">
        <p14:creationId xmlns:p14="http://schemas.microsoft.com/office/powerpoint/2010/main" val="332012649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Distributed &amp; Parallel Computation</a:t>
            </a:r>
          </a:p>
        </p:txBody>
      </p:sp>
      <p:pic>
        <p:nvPicPr>
          <p:cNvPr id="4" name="Picture 3"/>
          <p:cNvPicPr>
            <a:picLocks noChangeAspect="1"/>
          </p:cNvPicPr>
          <p:nvPr/>
        </p:nvPicPr>
        <p:blipFill>
          <a:blip r:embed="rId2"/>
          <a:stretch>
            <a:fillRect/>
          </a:stretch>
        </p:blipFill>
        <p:spPr>
          <a:xfrm>
            <a:off x="1567787" y="2226469"/>
            <a:ext cx="6008426" cy="3263504"/>
          </a:xfrm>
          <a:prstGeom prst="rect">
            <a:avLst/>
          </a:prstGeom>
        </p:spPr>
      </p:pic>
    </p:spTree>
    <p:extLst>
      <p:ext uri="{BB962C8B-B14F-4D97-AF65-F5344CB8AC3E}">
        <p14:creationId xmlns:p14="http://schemas.microsoft.com/office/powerpoint/2010/main" val="172281380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
            <a:ext cx="8229600" cy="866775"/>
          </a:xfrm>
        </p:spPr>
        <p:txBody>
          <a:bodyPr/>
          <a:lstStyle/>
          <a:p>
            <a:r>
              <a:rPr lang="en-IN" dirty="0"/>
              <a:t>Hadoop Ecosystem</a:t>
            </a:r>
          </a:p>
        </p:txBody>
      </p:sp>
      <p:sp>
        <p:nvSpPr>
          <p:cNvPr id="3" name="Content Placeholder 2"/>
          <p:cNvSpPr>
            <a:spLocks noGrp="1"/>
          </p:cNvSpPr>
          <p:nvPr>
            <p:ph idx="1"/>
          </p:nvPr>
        </p:nvSpPr>
        <p:spPr>
          <a:xfrm>
            <a:off x="457200" y="990600"/>
            <a:ext cx="8229600" cy="5135563"/>
          </a:xfrm>
        </p:spPr>
        <p:txBody>
          <a:bodyPr>
            <a:normAutofit fontScale="92500" lnSpcReduction="10000"/>
          </a:bodyPr>
          <a:lstStyle/>
          <a:p>
            <a:pPr marL="0" indent="0" algn="just">
              <a:buNone/>
            </a:pPr>
            <a:r>
              <a:rPr lang="en-IN" dirty="0"/>
              <a:t>Hadoop Ecosystem are support projects to enhance the functionality of Hadoop Core Components. The eco projects are follows:</a:t>
            </a:r>
          </a:p>
          <a:p>
            <a:pPr algn="just"/>
            <a:r>
              <a:rPr lang="en-IN" dirty="0"/>
              <a:t>HIVE</a:t>
            </a:r>
          </a:p>
          <a:p>
            <a:pPr algn="just"/>
            <a:r>
              <a:rPr lang="en-IN" dirty="0"/>
              <a:t>PIG</a:t>
            </a:r>
          </a:p>
          <a:p>
            <a:pPr algn="just"/>
            <a:r>
              <a:rPr lang="en-IN" dirty="0"/>
              <a:t>SQOOP</a:t>
            </a:r>
          </a:p>
          <a:p>
            <a:pPr algn="just"/>
            <a:r>
              <a:rPr lang="en-IN" dirty="0"/>
              <a:t>HBASE</a:t>
            </a:r>
          </a:p>
          <a:p>
            <a:pPr algn="just"/>
            <a:r>
              <a:rPr lang="en-IN" dirty="0"/>
              <a:t>FLUME</a:t>
            </a:r>
          </a:p>
          <a:p>
            <a:pPr algn="just"/>
            <a:r>
              <a:rPr lang="en-IN" dirty="0"/>
              <a:t>MAHOUT</a:t>
            </a:r>
          </a:p>
          <a:p>
            <a:pPr algn="just"/>
            <a:r>
              <a:rPr lang="en-IN" dirty="0"/>
              <a:t>OOZIE</a:t>
            </a:r>
          </a:p>
          <a:p>
            <a:pPr algn="just"/>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80871" y="5653088"/>
            <a:ext cx="1563129" cy="1204912"/>
          </a:xfrm>
          <a:prstGeom prst="rect">
            <a:avLst/>
          </a:prstGeom>
        </p:spPr>
      </p:pic>
    </p:spTree>
    <p:extLst>
      <p:ext uri="{BB962C8B-B14F-4D97-AF65-F5344CB8AC3E}">
        <p14:creationId xmlns:p14="http://schemas.microsoft.com/office/powerpoint/2010/main" val="26279048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81000"/>
            <a:ext cx="9214604" cy="5225489"/>
          </a:xfrm>
        </p:spPr>
      </p:pic>
    </p:spTree>
    <p:extLst>
      <p:ext uri="{BB962C8B-B14F-4D97-AF65-F5344CB8AC3E}">
        <p14:creationId xmlns:p14="http://schemas.microsoft.com/office/powerpoint/2010/main" val="17098393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3037"/>
            <a:ext cx="8229600" cy="808038"/>
          </a:xfrm>
        </p:spPr>
        <p:txBody>
          <a:bodyPr/>
          <a:lstStyle/>
          <a:p>
            <a:r>
              <a:rPr lang="en-IN" dirty="0"/>
              <a:t>Big Data Stack (Layers)</a:t>
            </a:r>
          </a:p>
        </p:txBody>
      </p:sp>
      <p:sp>
        <p:nvSpPr>
          <p:cNvPr id="3" name="Content Placeholder 2"/>
          <p:cNvSpPr>
            <a:spLocks noGrp="1"/>
          </p:cNvSpPr>
          <p:nvPr>
            <p:ph idx="1"/>
          </p:nvPr>
        </p:nvSpPr>
        <p:spPr>
          <a:xfrm>
            <a:off x="457200" y="1143000"/>
            <a:ext cx="8229600" cy="1524000"/>
          </a:xfrm>
        </p:spPr>
        <p:txBody>
          <a:bodyPr>
            <a:normAutofit/>
          </a:bodyPr>
          <a:lstStyle/>
          <a:p>
            <a:pPr algn="just"/>
            <a:r>
              <a:rPr lang="en-IN" sz="2800" dirty="0"/>
              <a:t>Organizations support storing, ingesting, processing and </a:t>
            </a:r>
            <a:r>
              <a:rPr lang="en-IN" sz="2800" dirty="0" err="1"/>
              <a:t>analyzing</a:t>
            </a:r>
            <a:r>
              <a:rPr lang="en-IN" sz="2800" dirty="0"/>
              <a:t> huge quantities of data</a:t>
            </a:r>
          </a:p>
        </p:txBody>
      </p:sp>
      <p:pic>
        <p:nvPicPr>
          <p:cNvPr id="4" name="Picture 3"/>
          <p:cNvPicPr>
            <a:picLocks noChangeAspect="1"/>
          </p:cNvPicPr>
          <p:nvPr/>
        </p:nvPicPr>
        <p:blipFill>
          <a:blip r:embed="rId2"/>
          <a:stretch>
            <a:fillRect/>
          </a:stretch>
        </p:blipFill>
        <p:spPr>
          <a:xfrm>
            <a:off x="1104900" y="2124075"/>
            <a:ext cx="6934200" cy="4733925"/>
          </a:xfrm>
          <a:prstGeom prst="rect">
            <a:avLst/>
          </a:prstGeom>
        </p:spPr>
      </p:pic>
    </p:spTree>
    <p:extLst>
      <p:ext uri="{BB962C8B-B14F-4D97-AF65-F5344CB8AC3E}">
        <p14:creationId xmlns:p14="http://schemas.microsoft.com/office/powerpoint/2010/main" val="87136334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Data Layer (Physical)</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480560" y="4747260"/>
            <a:ext cx="4663440" cy="2110740"/>
          </a:xfrm>
          <a:prstGeom prst="rect">
            <a:avLst/>
          </a:prstGeom>
        </p:spPr>
      </p:pic>
      <p:sp>
        <p:nvSpPr>
          <p:cNvPr id="3" name="Content Placeholder 2"/>
          <p:cNvSpPr>
            <a:spLocks noGrp="1"/>
          </p:cNvSpPr>
          <p:nvPr>
            <p:ph idx="1"/>
          </p:nvPr>
        </p:nvSpPr>
        <p:spPr>
          <a:xfrm>
            <a:off x="457200" y="1600201"/>
            <a:ext cx="8229600" cy="3429000"/>
          </a:xfrm>
        </p:spPr>
        <p:txBody>
          <a:bodyPr/>
          <a:lstStyle/>
          <a:p>
            <a:pPr algn="just"/>
            <a:r>
              <a:rPr lang="en-IN" dirty="0"/>
              <a:t>Store masses of raw data, which comes from traditional sources.</a:t>
            </a:r>
          </a:p>
          <a:p>
            <a:pPr lvl="1" algn="just"/>
            <a:r>
              <a:rPr lang="en-IN" dirty="0"/>
              <a:t>OLTP databases, </a:t>
            </a:r>
          </a:p>
          <a:p>
            <a:pPr lvl="1" algn="just"/>
            <a:r>
              <a:rPr lang="en-IN" dirty="0"/>
              <a:t>less structured sources like log files, sensors, web analytics, document and media archives.</a:t>
            </a:r>
          </a:p>
          <a:p>
            <a:pPr marL="628650" indent="-571500" algn="just"/>
            <a:r>
              <a:rPr lang="en-IN" sz="3600" dirty="0"/>
              <a:t>It is the backend of the entire system  </a:t>
            </a:r>
          </a:p>
          <a:p>
            <a:pPr marL="457200" lvl="1" indent="0" algn="just">
              <a:buNone/>
            </a:pPr>
            <a:endParaRPr lang="en-IN" dirty="0"/>
          </a:p>
        </p:txBody>
      </p:sp>
    </p:spTree>
    <p:extLst>
      <p:ext uri="{BB962C8B-B14F-4D97-AF65-F5344CB8AC3E}">
        <p14:creationId xmlns:p14="http://schemas.microsoft.com/office/powerpoint/2010/main" val="3678747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IN" dirty="0"/>
              <a:t>Sources of Big Data</a:t>
            </a:r>
          </a:p>
        </p:txBody>
      </p:sp>
      <p:sp>
        <p:nvSpPr>
          <p:cNvPr id="3" name="Content Placeholder 2"/>
          <p:cNvSpPr>
            <a:spLocks noGrp="1"/>
          </p:cNvSpPr>
          <p:nvPr>
            <p:ph idx="1"/>
          </p:nvPr>
        </p:nvSpPr>
        <p:spPr>
          <a:xfrm>
            <a:off x="457200" y="1066800"/>
            <a:ext cx="8229600" cy="5059363"/>
          </a:xfrm>
        </p:spPr>
        <p:txBody>
          <a:bodyPr>
            <a:normAutofit fontScale="92500" lnSpcReduction="20000"/>
          </a:bodyPr>
          <a:lstStyle/>
          <a:p>
            <a:pPr marL="0" indent="0">
              <a:buNone/>
            </a:pPr>
            <a:r>
              <a:rPr lang="en-IN" b="1" dirty="0">
                <a:solidFill>
                  <a:srgbClr val="C00000"/>
                </a:solidFill>
              </a:rPr>
              <a:t>Three primary sources </a:t>
            </a:r>
            <a:r>
              <a:rPr lang="en-IN" dirty="0"/>
              <a:t>of  Big Data:-</a:t>
            </a:r>
          </a:p>
          <a:p>
            <a:pPr algn="just"/>
            <a:r>
              <a:rPr lang="en-IN" b="1" u="sng" dirty="0"/>
              <a:t>Social data</a:t>
            </a:r>
            <a:r>
              <a:rPr lang="en-IN" b="1" dirty="0"/>
              <a:t>: </a:t>
            </a:r>
            <a:r>
              <a:rPr lang="en-IN" dirty="0"/>
              <a:t>comes from the Likes, Tweets &amp; Retweets, Video/Audio Uploads, via the world’s popular social media platforms. </a:t>
            </a:r>
          </a:p>
          <a:p>
            <a:pPr algn="just"/>
            <a:r>
              <a:rPr lang="en-IN" b="1" u="sng" dirty="0"/>
              <a:t>Machine data</a:t>
            </a:r>
            <a:r>
              <a:rPr lang="en-IN" dirty="0"/>
              <a:t>: created as information which is generated by industrial equipment, sensors like medical devices, smart meters, road cameras, satellites, games etc..</a:t>
            </a:r>
          </a:p>
          <a:p>
            <a:pPr algn="just"/>
            <a:r>
              <a:rPr lang="en-IN" b="1" u="sng" dirty="0"/>
              <a:t>Transactional data</a:t>
            </a:r>
            <a:r>
              <a:rPr lang="en-IN" dirty="0"/>
              <a:t>: generated from all the daily transactions that take place both online and offline. Invoices, payment orders, storage records, delivery receipts.</a:t>
            </a:r>
          </a:p>
          <a:p>
            <a:endParaRPr lang="en-IN" dirty="0"/>
          </a:p>
        </p:txBody>
      </p:sp>
    </p:spTree>
    <p:extLst>
      <p:ext uri="{BB962C8B-B14F-4D97-AF65-F5344CB8AC3E}">
        <p14:creationId xmlns:p14="http://schemas.microsoft.com/office/powerpoint/2010/main" val="269963279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Data Storage Systems</a:t>
            </a:r>
            <a:endParaRPr lang="en-IN" dirty="0"/>
          </a:p>
        </p:txBody>
      </p:sp>
      <p:sp>
        <p:nvSpPr>
          <p:cNvPr id="3" name="Content Placeholder 2"/>
          <p:cNvSpPr>
            <a:spLocks noGrp="1"/>
          </p:cNvSpPr>
          <p:nvPr>
            <p:ph idx="1"/>
          </p:nvPr>
        </p:nvSpPr>
        <p:spPr/>
        <p:txBody>
          <a:bodyPr>
            <a:normAutofit fontScale="85000" lnSpcReduction="20000"/>
          </a:bodyPr>
          <a:lstStyle/>
          <a:p>
            <a:pPr algn="just"/>
            <a:r>
              <a:rPr lang="en-IN" b="1" dirty="0">
                <a:hlinkClick r:id="rId2"/>
              </a:rPr>
              <a:t>Hadoop HDFS</a:t>
            </a:r>
            <a:r>
              <a:rPr lang="en-IN" dirty="0"/>
              <a:t>—the classic big data file system. It became popular due to its robustness and limitless scale. </a:t>
            </a:r>
          </a:p>
          <a:p>
            <a:pPr algn="just"/>
            <a:r>
              <a:rPr lang="en-IN" b="1" dirty="0">
                <a:hlinkClick r:id="rId3"/>
              </a:rPr>
              <a:t>Amazon S3</a:t>
            </a:r>
            <a:r>
              <a:rPr lang="en-IN" dirty="0"/>
              <a:t>— It is Simple Storage Service (S3) create buckets and load the data using a variety of integrations, with 99.999999999% guaranteed of durability. S3 is simple, secure, and provides a quick and cheap solution for storing limitless amounts of big data.</a:t>
            </a:r>
          </a:p>
          <a:p>
            <a:pPr algn="just"/>
            <a:r>
              <a:rPr lang="en-IN" b="1" dirty="0">
                <a:hlinkClick r:id="rId4"/>
              </a:rPr>
              <a:t>MongoDB</a:t>
            </a:r>
            <a:r>
              <a:rPr lang="en-IN" dirty="0"/>
              <a:t>— a mature open source document-based database, built to handle data at scale with proven performance. </a:t>
            </a:r>
          </a:p>
        </p:txBody>
      </p:sp>
    </p:spTree>
    <p:extLst>
      <p:ext uri="{BB962C8B-B14F-4D97-AF65-F5344CB8AC3E}">
        <p14:creationId xmlns:p14="http://schemas.microsoft.com/office/powerpoint/2010/main" val="110674722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Data Ingestion &amp; Integration Layer</a:t>
            </a:r>
            <a:endParaRPr lang="en-IN" dirty="0"/>
          </a:p>
        </p:txBody>
      </p:sp>
      <p:sp>
        <p:nvSpPr>
          <p:cNvPr id="3" name="Content Placeholder 2"/>
          <p:cNvSpPr>
            <a:spLocks noGrp="1"/>
          </p:cNvSpPr>
          <p:nvPr>
            <p:ph idx="1"/>
          </p:nvPr>
        </p:nvSpPr>
        <p:spPr/>
        <p:txBody>
          <a:bodyPr/>
          <a:lstStyle/>
          <a:p>
            <a:pPr algn="just"/>
            <a:r>
              <a:rPr lang="en-IN" dirty="0"/>
              <a:t>To create a big data store, you’ll need to import data from its original sources into the data layer. </a:t>
            </a:r>
          </a:p>
          <a:p>
            <a:pPr algn="just"/>
            <a:r>
              <a:rPr lang="en-IN" dirty="0"/>
              <a:t>Data Ingestion is the process of transportation of data from assorted sources to a storage medium where it can be accessed, used, and </a:t>
            </a:r>
            <a:r>
              <a:rPr lang="en-IN" dirty="0" err="1"/>
              <a:t>analyzed</a:t>
            </a:r>
            <a:r>
              <a:rPr lang="en-IN" dirty="0"/>
              <a:t> by an organization.</a:t>
            </a:r>
          </a:p>
        </p:txBody>
      </p:sp>
    </p:spTree>
    <p:extLst>
      <p:ext uri="{BB962C8B-B14F-4D97-AF65-F5344CB8AC3E}">
        <p14:creationId xmlns:p14="http://schemas.microsoft.com/office/powerpoint/2010/main" val="97038230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685801"/>
            <a:ext cx="6629400" cy="3657599"/>
          </a:xfrm>
        </p:spPr>
      </p:pic>
      <p:sp>
        <p:nvSpPr>
          <p:cNvPr id="7" name="Rectangle 6"/>
          <p:cNvSpPr/>
          <p:nvPr/>
        </p:nvSpPr>
        <p:spPr>
          <a:xfrm>
            <a:off x="1066800" y="4495800"/>
            <a:ext cx="7315200" cy="2246769"/>
          </a:xfrm>
          <a:prstGeom prst="rect">
            <a:avLst/>
          </a:prstGeom>
        </p:spPr>
        <p:txBody>
          <a:bodyPr wrap="square">
            <a:spAutoFit/>
          </a:bodyPr>
          <a:lstStyle/>
          <a:p>
            <a:pPr algn="just"/>
            <a:r>
              <a:rPr lang="en-IN" sz="2800" dirty="0"/>
              <a:t>You can leverage a rich ecosystem of big data integration tools, including powerful open source integration tools, to pull data from sources, transform it, and load it to a target system of your choice</a:t>
            </a:r>
          </a:p>
        </p:txBody>
      </p:sp>
    </p:spTree>
    <p:extLst>
      <p:ext uri="{BB962C8B-B14F-4D97-AF65-F5344CB8AC3E}">
        <p14:creationId xmlns:p14="http://schemas.microsoft.com/office/powerpoint/2010/main" val="420509921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Big Data Integration Tools</a:t>
            </a:r>
          </a:p>
        </p:txBody>
      </p:sp>
      <p:sp>
        <p:nvSpPr>
          <p:cNvPr id="3" name="Content Placeholder 2"/>
          <p:cNvSpPr>
            <a:spLocks noGrp="1"/>
          </p:cNvSpPr>
          <p:nvPr>
            <p:ph idx="1"/>
          </p:nvPr>
        </p:nvSpPr>
        <p:spPr/>
        <p:txBody>
          <a:bodyPr>
            <a:normAutofit fontScale="92500" lnSpcReduction="20000"/>
          </a:bodyPr>
          <a:lstStyle/>
          <a:p>
            <a:pPr algn="just"/>
            <a:r>
              <a:rPr lang="en-IN" sz="3500" b="1" dirty="0">
                <a:hlinkClick r:id="rId2"/>
              </a:rPr>
              <a:t>Stitch</a:t>
            </a:r>
            <a:r>
              <a:rPr lang="en-IN" sz="3500" b="1" dirty="0"/>
              <a:t> </a:t>
            </a:r>
            <a:r>
              <a:rPr lang="en-IN" sz="4000" b="1" dirty="0"/>
              <a:t> </a:t>
            </a:r>
            <a:r>
              <a:rPr lang="en-IN" sz="3800" b="1" dirty="0"/>
              <a:t> </a:t>
            </a:r>
            <a:r>
              <a:rPr lang="en-IN" sz="2400" dirty="0"/>
              <a:t>— </a:t>
            </a:r>
            <a:r>
              <a:rPr lang="en-IN" dirty="0"/>
              <a:t>lightweight ETL (Extract, Transform, Load) tool which pulls data from multiple pre-integrated data.</a:t>
            </a:r>
          </a:p>
          <a:p>
            <a:pPr algn="just"/>
            <a:r>
              <a:rPr lang="en-IN" sz="3000" b="1" dirty="0" err="1">
                <a:hlinkClick r:id="rId2"/>
              </a:rPr>
              <a:t>Blendo</a:t>
            </a:r>
            <a:r>
              <a:rPr lang="en-IN" sz="2400" dirty="0"/>
              <a:t>— </a:t>
            </a:r>
            <a:r>
              <a:rPr lang="en-IN" dirty="0"/>
              <a:t>A Cloud data integration tool that lets you connect data sources with a few clicks, and pipe all data to Amazon Redshift, PostgreSQL, or MS SQL Server.</a:t>
            </a:r>
          </a:p>
          <a:p>
            <a:pPr algn="just"/>
            <a:r>
              <a:rPr lang="en-IN" sz="3000" b="1" dirty="0">
                <a:hlinkClick r:id="rId2"/>
              </a:rPr>
              <a:t> Apache Kafka</a:t>
            </a:r>
            <a:r>
              <a:rPr lang="en-IN" sz="2100" dirty="0"/>
              <a:t> —</a:t>
            </a:r>
            <a:r>
              <a:rPr lang="en-IN" sz="3100" dirty="0"/>
              <a:t> </a:t>
            </a:r>
            <a:r>
              <a:rPr lang="en-IN" dirty="0"/>
              <a:t>an open source streaming messaging bus that can creates a feed from your data sources, partitions the data, and streams it to a passive listener. </a:t>
            </a:r>
          </a:p>
        </p:txBody>
      </p:sp>
    </p:spTree>
    <p:extLst>
      <p:ext uri="{BB962C8B-B14F-4D97-AF65-F5344CB8AC3E}">
        <p14:creationId xmlns:p14="http://schemas.microsoft.com/office/powerpoint/2010/main" val="304149098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Data Processing Layer</a:t>
            </a:r>
            <a:endParaRPr lang="en-IN" dirty="0"/>
          </a:p>
        </p:txBody>
      </p:sp>
      <p:sp>
        <p:nvSpPr>
          <p:cNvPr id="3" name="Content Placeholder 2"/>
          <p:cNvSpPr>
            <a:spLocks noGrp="1"/>
          </p:cNvSpPr>
          <p:nvPr>
            <p:ph idx="1"/>
          </p:nvPr>
        </p:nvSpPr>
        <p:spPr/>
        <p:txBody>
          <a:bodyPr/>
          <a:lstStyle/>
          <a:p>
            <a:pPr algn="just"/>
            <a:r>
              <a:rPr lang="en-IN" dirty="0"/>
              <a:t>It is  most important layer in the end to end Big Data technology stack.</a:t>
            </a:r>
          </a:p>
          <a:p>
            <a:pPr algn="just"/>
            <a:r>
              <a:rPr lang="en-IN" dirty="0"/>
              <a:t>A analyst process large volume of data into relevant data marts which finally goes to the presentation layer. </a:t>
            </a:r>
          </a:p>
          <a:p>
            <a:pPr algn="just"/>
            <a:r>
              <a:rPr lang="en-IN" dirty="0"/>
              <a:t>It is a layer where data is needed for analysis is selected, cleaned, formatted for further analysis and modelling.</a:t>
            </a:r>
          </a:p>
        </p:txBody>
      </p:sp>
    </p:spTree>
    <p:extLst>
      <p:ext uri="{BB962C8B-B14F-4D97-AF65-F5344CB8AC3E}">
        <p14:creationId xmlns:p14="http://schemas.microsoft.com/office/powerpoint/2010/main" val="384264884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2818" y="609600"/>
            <a:ext cx="8463982" cy="5466703"/>
          </a:xfrm>
        </p:spPr>
      </p:pic>
    </p:spTree>
    <p:extLst>
      <p:ext uri="{BB962C8B-B14F-4D97-AF65-F5344CB8AC3E}">
        <p14:creationId xmlns:p14="http://schemas.microsoft.com/office/powerpoint/2010/main" val="84859727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 Processing Tools</a:t>
            </a:r>
          </a:p>
        </p:txBody>
      </p:sp>
      <p:sp>
        <p:nvSpPr>
          <p:cNvPr id="3" name="Content Placeholder 2"/>
          <p:cNvSpPr>
            <a:spLocks noGrp="1"/>
          </p:cNvSpPr>
          <p:nvPr>
            <p:ph idx="1"/>
          </p:nvPr>
        </p:nvSpPr>
        <p:spPr/>
        <p:txBody>
          <a:bodyPr>
            <a:normAutofit lnSpcReduction="10000"/>
          </a:bodyPr>
          <a:lstStyle/>
          <a:p>
            <a:pPr algn="just"/>
            <a:r>
              <a:rPr lang="en-IN" b="1" dirty="0">
                <a:hlinkClick r:id="rId2"/>
              </a:rPr>
              <a:t>Apache Spark</a:t>
            </a:r>
            <a:r>
              <a:rPr lang="en-IN" dirty="0"/>
              <a:t>—like the old Map/Reduce but over 100X faster. Runs parallelized queries on unstructured, distributed data in Hadoop, </a:t>
            </a:r>
            <a:r>
              <a:rPr lang="en-IN" dirty="0" err="1"/>
              <a:t>Mesos</a:t>
            </a:r>
            <a:r>
              <a:rPr lang="en-IN" dirty="0"/>
              <a:t>, &amp; Kubernetes.</a:t>
            </a:r>
          </a:p>
          <a:p>
            <a:pPr algn="just"/>
            <a:r>
              <a:rPr lang="en-IN" b="1" dirty="0">
                <a:hlinkClick r:id="rId3"/>
              </a:rPr>
              <a:t>PostgreSQL</a:t>
            </a:r>
            <a:r>
              <a:rPr lang="en-IN" dirty="0"/>
              <a:t>—many organizations pipe their data to good old Postgres to facilitate queries. </a:t>
            </a:r>
          </a:p>
          <a:p>
            <a:pPr algn="just"/>
            <a:r>
              <a:rPr lang="en-IN" b="1" dirty="0">
                <a:hlinkClick r:id="rId4"/>
              </a:rPr>
              <a:t>Amazon Redshift</a:t>
            </a:r>
            <a:r>
              <a:rPr lang="en-IN" dirty="0"/>
              <a:t>—a cloud-based data warehouse offering blazing query speeds that can be used as a relational database.</a:t>
            </a:r>
          </a:p>
          <a:p>
            <a:pPr algn="just"/>
            <a:endParaRPr lang="en-IN" dirty="0"/>
          </a:p>
        </p:txBody>
      </p:sp>
    </p:spTree>
    <p:extLst>
      <p:ext uri="{BB962C8B-B14F-4D97-AF65-F5344CB8AC3E}">
        <p14:creationId xmlns:p14="http://schemas.microsoft.com/office/powerpoint/2010/main" val="412455038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533400"/>
            <a:ext cx="8391533" cy="5010944"/>
          </a:xfrm>
        </p:spPr>
      </p:pic>
    </p:spTree>
    <p:extLst>
      <p:ext uri="{BB962C8B-B14F-4D97-AF65-F5344CB8AC3E}">
        <p14:creationId xmlns:p14="http://schemas.microsoft.com/office/powerpoint/2010/main" val="180869604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Analytics &amp; BI Layer</a:t>
            </a:r>
            <a:br>
              <a:rPr lang="en-IN" b="1" dirty="0"/>
            </a:br>
            <a:r>
              <a:rPr lang="en-IN" b="1" dirty="0"/>
              <a:t>(Presentation)</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00" y="1393825"/>
            <a:ext cx="5167908" cy="5692775"/>
          </a:xfrm>
        </p:spPr>
      </p:pic>
      <p:sp>
        <p:nvSpPr>
          <p:cNvPr id="5" name="Rectangle 4"/>
          <p:cNvSpPr/>
          <p:nvPr/>
        </p:nvSpPr>
        <p:spPr>
          <a:xfrm>
            <a:off x="433387" y="2075160"/>
            <a:ext cx="3833813" cy="3046988"/>
          </a:xfrm>
          <a:prstGeom prst="rect">
            <a:avLst/>
          </a:prstGeom>
        </p:spPr>
        <p:txBody>
          <a:bodyPr wrap="square">
            <a:spAutoFit/>
          </a:bodyPr>
          <a:lstStyle/>
          <a:p>
            <a:pPr algn="just"/>
            <a:r>
              <a:rPr lang="en-IN" sz="3200" dirty="0"/>
              <a:t>It is the topmost layer in the technology stack which is where the actual analysis &amp; insight generation happens</a:t>
            </a:r>
          </a:p>
        </p:txBody>
      </p:sp>
    </p:spTree>
    <p:extLst>
      <p:ext uri="{BB962C8B-B14F-4D97-AF65-F5344CB8AC3E}">
        <p14:creationId xmlns:p14="http://schemas.microsoft.com/office/powerpoint/2010/main" val="249789663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BI Tools</a:t>
            </a:r>
          </a:p>
        </p:txBody>
      </p:sp>
      <p:sp>
        <p:nvSpPr>
          <p:cNvPr id="3" name="Content Placeholder 2"/>
          <p:cNvSpPr>
            <a:spLocks noGrp="1"/>
          </p:cNvSpPr>
          <p:nvPr>
            <p:ph idx="1"/>
          </p:nvPr>
        </p:nvSpPr>
        <p:spPr/>
        <p:txBody>
          <a:bodyPr>
            <a:normAutofit lnSpcReduction="10000"/>
          </a:bodyPr>
          <a:lstStyle/>
          <a:p>
            <a:pPr algn="just"/>
            <a:r>
              <a:rPr lang="en-IN" b="1" dirty="0">
                <a:hlinkClick r:id="rId2"/>
              </a:rPr>
              <a:t>Tableau</a:t>
            </a:r>
            <a:r>
              <a:rPr lang="en-IN" dirty="0"/>
              <a:t>—powerful BI and data visualization tool, which connects to your data and allows you to drill down, perform complex analysis, and build charts and dashboards.</a:t>
            </a:r>
          </a:p>
          <a:p>
            <a:pPr algn="just"/>
            <a:r>
              <a:rPr lang="en-IN" b="1" dirty="0" err="1">
                <a:hlinkClick r:id="rId3"/>
              </a:rPr>
              <a:t>Chartio</a:t>
            </a:r>
            <a:r>
              <a:rPr lang="en-IN" dirty="0"/>
              <a:t>—cloud BI service allowing you to connect data sources, explore data and create live auto-refreshing dashboards.</a:t>
            </a:r>
          </a:p>
          <a:p>
            <a:pPr algn="just"/>
            <a:r>
              <a:rPr lang="en-IN" b="1" dirty="0">
                <a:hlinkClick r:id="rId4"/>
              </a:rPr>
              <a:t>Looker</a:t>
            </a:r>
            <a:r>
              <a:rPr lang="en-IN" b="1" dirty="0"/>
              <a:t> </a:t>
            </a:r>
            <a:r>
              <a:rPr lang="en-IN" dirty="0"/>
              <a:t>—cloud-based BI platform that lets you query and </a:t>
            </a:r>
            <a:r>
              <a:rPr lang="en-IN" dirty="0" err="1"/>
              <a:t>analyze</a:t>
            </a:r>
            <a:r>
              <a:rPr lang="en-IN" dirty="0"/>
              <a:t> large data sets.</a:t>
            </a:r>
          </a:p>
        </p:txBody>
      </p:sp>
    </p:spTree>
    <p:extLst>
      <p:ext uri="{BB962C8B-B14F-4D97-AF65-F5344CB8AC3E}">
        <p14:creationId xmlns:p14="http://schemas.microsoft.com/office/powerpoint/2010/main" val="1508556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Books &amp; Important Links</a:t>
            </a:r>
          </a:p>
        </p:txBody>
      </p:sp>
      <p:sp>
        <p:nvSpPr>
          <p:cNvPr id="3" name="Content Placeholder 2"/>
          <p:cNvSpPr>
            <a:spLocks noGrp="1"/>
          </p:cNvSpPr>
          <p:nvPr>
            <p:ph idx="1"/>
          </p:nvPr>
        </p:nvSpPr>
        <p:spPr/>
        <p:txBody>
          <a:bodyPr/>
          <a:lstStyle/>
          <a:p>
            <a:pPr algn="just"/>
            <a:r>
              <a:rPr lang="en-IN" dirty="0"/>
              <a:t>Text Book: Seema Acharya and </a:t>
            </a:r>
            <a:r>
              <a:rPr lang="en-IN" dirty="0" err="1"/>
              <a:t>Subhashini</a:t>
            </a:r>
            <a:r>
              <a:rPr lang="en-IN" dirty="0"/>
              <a:t> </a:t>
            </a:r>
            <a:r>
              <a:rPr lang="en-IN" dirty="0" err="1"/>
              <a:t>Chellappan</a:t>
            </a:r>
            <a:r>
              <a:rPr lang="en-IN" dirty="0"/>
              <a:t>, “Big Data and Analytics”, 1st Edition, 2015, Wiley, India.</a:t>
            </a:r>
          </a:p>
          <a:p>
            <a:pPr algn="just"/>
            <a:r>
              <a:rPr lang="en-IN" dirty="0"/>
              <a:t>Links:</a:t>
            </a:r>
          </a:p>
          <a:p>
            <a:pPr lvl="1" algn="just"/>
            <a:r>
              <a:rPr lang="en-IN" b="1" dirty="0"/>
              <a:t>W3Schools</a:t>
            </a:r>
          </a:p>
          <a:p>
            <a:pPr marL="457200" lvl="1" indent="0" algn="just">
              <a:buNone/>
            </a:pPr>
            <a:r>
              <a:rPr lang="en-IN" b="1" dirty="0"/>
              <a:t>   </a:t>
            </a:r>
            <a:r>
              <a:rPr lang="en-IN" dirty="0"/>
              <a:t> (</a:t>
            </a:r>
            <a:r>
              <a:rPr lang="en-IN" sz="2000" dirty="0">
                <a:hlinkClick r:id="rId2"/>
              </a:rPr>
              <a:t>https://www.w3schools.in/hadoop-tutorial/what-is-big-data/</a:t>
            </a:r>
            <a:r>
              <a:rPr lang="en-IN" sz="2000" dirty="0"/>
              <a:t>)</a:t>
            </a:r>
          </a:p>
          <a:p>
            <a:pPr lvl="1"/>
            <a:r>
              <a:rPr lang="en-IN" b="1" dirty="0"/>
              <a:t>Tutorial Points</a:t>
            </a:r>
            <a:r>
              <a:rPr lang="en-IN" dirty="0"/>
              <a:t> (</a:t>
            </a:r>
            <a:r>
              <a:rPr lang="en-IN" sz="2000" dirty="0">
                <a:hlinkClick r:id="rId3"/>
              </a:rPr>
              <a:t>https://www.tutorialspoint.com/big_data_analytics/index.htm</a:t>
            </a:r>
            <a:r>
              <a:rPr lang="en-IN" dirty="0"/>
              <a:t>) </a:t>
            </a:r>
          </a:p>
          <a:p>
            <a:pPr lvl="1"/>
            <a:endParaRPr lang="en-IN" dirty="0"/>
          </a:p>
        </p:txBody>
      </p:sp>
    </p:spTree>
    <p:extLst>
      <p:ext uri="{BB962C8B-B14F-4D97-AF65-F5344CB8AC3E}">
        <p14:creationId xmlns:p14="http://schemas.microsoft.com/office/powerpoint/2010/main" val="38194372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228600"/>
            <a:ext cx="8808509" cy="6492082"/>
          </a:xfrm>
        </p:spPr>
      </p:pic>
    </p:spTree>
    <p:extLst>
      <p:ext uri="{BB962C8B-B14F-4D97-AF65-F5344CB8AC3E}">
        <p14:creationId xmlns:p14="http://schemas.microsoft.com/office/powerpoint/2010/main" val="121643030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Big Data 1.0,  Big Data 2.0  &amp; </a:t>
            </a:r>
            <a:br>
              <a:rPr lang="en-IN" dirty="0"/>
            </a:br>
            <a:r>
              <a:rPr lang="en-IN" dirty="0"/>
              <a:t>Big Data 3.0 </a:t>
            </a:r>
          </a:p>
        </p:txBody>
      </p:sp>
      <p:pic>
        <p:nvPicPr>
          <p:cNvPr id="9"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625" y="1600200"/>
            <a:ext cx="8892175" cy="4495800"/>
          </a:xfrm>
        </p:spPr>
      </p:pic>
    </p:spTree>
    <p:extLst>
      <p:ext uri="{BB962C8B-B14F-4D97-AF65-F5344CB8AC3E}">
        <p14:creationId xmlns:p14="http://schemas.microsoft.com/office/powerpoint/2010/main" val="133408410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575" y="990600"/>
            <a:ext cx="8755625" cy="4687095"/>
          </a:xfrm>
        </p:spPr>
      </p:pic>
    </p:spTree>
    <p:extLst>
      <p:ext uri="{BB962C8B-B14F-4D97-AF65-F5344CB8AC3E}">
        <p14:creationId xmlns:p14="http://schemas.microsoft.com/office/powerpoint/2010/main" val="44282405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28600"/>
            <a:ext cx="8347292" cy="6019800"/>
          </a:xfrm>
        </p:spPr>
      </p:pic>
    </p:spTree>
    <p:extLst>
      <p:ext uri="{BB962C8B-B14F-4D97-AF65-F5344CB8AC3E}">
        <p14:creationId xmlns:p14="http://schemas.microsoft.com/office/powerpoint/2010/main" val="383222847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Traditional BI vs.  Big  Data  Environment</a:t>
            </a:r>
          </a:p>
        </p:txBody>
      </p:sp>
      <p:sp>
        <p:nvSpPr>
          <p:cNvPr id="3" name="Content Placeholder 2"/>
          <p:cNvSpPr>
            <a:spLocks noGrp="1"/>
          </p:cNvSpPr>
          <p:nvPr>
            <p:ph idx="1"/>
          </p:nvPr>
        </p:nvSpPr>
        <p:spPr/>
        <p:txBody>
          <a:bodyPr>
            <a:normAutofit lnSpcReduction="10000"/>
          </a:bodyPr>
          <a:lstStyle/>
          <a:p>
            <a:pPr algn="just"/>
            <a:r>
              <a:rPr lang="en-IN" b="1" dirty="0"/>
              <a:t>Business Intelligence (BI)</a:t>
            </a:r>
            <a:r>
              <a:rPr lang="en-IN" dirty="0"/>
              <a:t> is the collection of systems, software, and products, which can import large data streams and use them to generate meaningful information.</a:t>
            </a:r>
          </a:p>
          <a:p>
            <a:pPr algn="just"/>
            <a:r>
              <a:rPr lang="en-IN" b="1" dirty="0"/>
              <a:t>Big Data </a:t>
            </a:r>
            <a:r>
              <a:rPr lang="en-IN" dirty="0"/>
              <a:t>is the most buzzing word in the business. It is not a just massive amount of data, it is also about processing the data with the purpose of delivering added value to the organization.</a:t>
            </a:r>
          </a:p>
        </p:txBody>
      </p:sp>
    </p:spTree>
    <p:extLst>
      <p:ext uri="{BB962C8B-B14F-4D97-AF65-F5344CB8AC3E}">
        <p14:creationId xmlns:p14="http://schemas.microsoft.com/office/powerpoint/2010/main" val="354628279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2400" y="28574"/>
            <a:ext cx="8686800" cy="6372225"/>
          </a:xfrm>
        </p:spPr>
      </p:pic>
    </p:spTree>
    <p:extLst>
      <p:ext uri="{BB962C8B-B14F-4D97-AF65-F5344CB8AC3E}">
        <p14:creationId xmlns:p14="http://schemas.microsoft.com/office/powerpoint/2010/main" val="56374964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NoSQL Databases</a:t>
            </a:r>
          </a:p>
        </p:txBody>
      </p:sp>
      <p:sp>
        <p:nvSpPr>
          <p:cNvPr id="3" name="Content Placeholder 2"/>
          <p:cNvSpPr>
            <a:spLocks noGrp="1"/>
          </p:cNvSpPr>
          <p:nvPr>
            <p:ph idx="1"/>
          </p:nvPr>
        </p:nvSpPr>
        <p:spPr>
          <a:xfrm>
            <a:off x="457200" y="1600200"/>
            <a:ext cx="8229600" cy="5105400"/>
          </a:xfrm>
        </p:spPr>
        <p:txBody>
          <a:bodyPr>
            <a:normAutofit fontScale="92500" lnSpcReduction="20000"/>
          </a:bodyPr>
          <a:lstStyle/>
          <a:p>
            <a:pPr algn="just"/>
            <a:r>
              <a:rPr lang="en-IN" dirty="0"/>
              <a:t>A originally referring to "</a:t>
            </a:r>
            <a:r>
              <a:rPr lang="en-IN" b="1" dirty="0"/>
              <a:t>non-SQL</a:t>
            </a:r>
            <a:r>
              <a:rPr lang="en-IN" dirty="0"/>
              <a:t>" or "</a:t>
            </a:r>
            <a:r>
              <a:rPr lang="en-IN" b="1" dirty="0"/>
              <a:t>non-relational</a:t>
            </a:r>
            <a:r>
              <a:rPr lang="en-IN" dirty="0"/>
              <a:t>” database </a:t>
            </a:r>
          </a:p>
          <a:p>
            <a:pPr algn="just"/>
            <a:r>
              <a:rPr lang="en-IN" i="1" dirty="0"/>
              <a:t>NoSQL</a:t>
            </a:r>
            <a:r>
              <a:rPr lang="en-IN" dirty="0"/>
              <a:t> relies upon a softer model known as the </a:t>
            </a:r>
            <a:r>
              <a:rPr lang="en-IN" i="1" dirty="0"/>
              <a:t>BASE</a:t>
            </a:r>
            <a:r>
              <a:rPr lang="en-IN" dirty="0"/>
              <a:t> model. </a:t>
            </a:r>
            <a:r>
              <a:rPr lang="en-IN" b="1" i="1" dirty="0"/>
              <a:t>BASE</a:t>
            </a:r>
            <a:r>
              <a:rPr lang="en-IN" b="1" dirty="0"/>
              <a:t> </a:t>
            </a:r>
            <a:r>
              <a:rPr lang="en-IN" dirty="0"/>
              <a:t>(Basically Available, Soft state, Eventual consistency).  </a:t>
            </a:r>
          </a:p>
          <a:p>
            <a:pPr algn="just"/>
            <a:r>
              <a:rPr lang="en-IN" dirty="0"/>
              <a:t>Such databases have existed since the late 1960s, but the name "NoSQL" was only coined in the early 21st century.</a:t>
            </a:r>
          </a:p>
          <a:p>
            <a:pPr algn="just"/>
            <a:r>
              <a:rPr lang="en-IN" dirty="0"/>
              <a:t>NoSQL databases are increasingly used in </a:t>
            </a:r>
            <a:r>
              <a:rPr lang="en-IN" dirty="0">
                <a:hlinkClick r:id="rId2" tooltip="Big data"/>
              </a:rPr>
              <a:t>big data</a:t>
            </a:r>
            <a:r>
              <a:rPr lang="en-IN" dirty="0"/>
              <a:t> and </a:t>
            </a:r>
            <a:r>
              <a:rPr lang="en-IN" dirty="0">
                <a:hlinkClick r:id="rId3" tooltip="Real-time web"/>
              </a:rPr>
              <a:t>real-time web</a:t>
            </a:r>
            <a:r>
              <a:rPr lang="en-IN" dirty="0"/>
              <a:t> applications.</a:t>
            </a:r>
          </a:p>
          <a:p>
            <a:pPr algn="just"/>
            <a:r>
              <a:rPr lang="en-IN" dirty="0"/>
              <a:t>NoSQL systems are also sometimes called "Not only SQL"</a:t>
            </a:r>
          </a:p>
        </p:txBody>
      </p:sp>
    </p:spTree>
    <p:extLst>
      <p:ext uri="{BB962C8B-B14F-4D97-AF65-F5344CB8AC3E}">
        <p14:creationId xmlns:p14="http://schemas.microsoft.com/office/powerpoint/2010/main" val="188555884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1500" y="914401"/>
            <a:ext cx="8001000" cy="4306094"/>
          </a:xfrm>
        </p:spPr>
      </p:pic>
    </p:spTree>
    <p:extLst>
      <p:ext uri="{BB962C8B-B14F-4D97-AF65-F5344CB8AC3E}">
        <p14:creationId xmlns:p14="http://schemas.microsoft.com/office/powerpoint/2010/main" val="176868199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Characteristics of NoSQL</a:t>
            </a:r>
          </a:p>
        </p:txBody>
      </p:sp>
      <p:sp>
        <p:nvSpPr>
          <p:cNvPr id="3" name="Content Placeholder 2"/>
          <p:cNvSpPr>
            <a:spLocks noGrp="1"/>
          </p:cNvSpPr>
          <p:nvPr>
            <p:ph idx="1"/>
          </p:nvPr>
        </p:nvSpPr>
        <p:spPr/>
        <p:txBody>
          <a:bodyPr/>
          <a:lstStyle/>
          <a:p>
            <a:r>
              <a:rPr lang="en-IN" dirty="0"/>
              <a:t>Schema free</a:t>
            </a:r>
          </a:p>
          <a:p>
            <a:r>
              <a:rPr lang="en-IN" dirty="0"/>
              <a:t>Eventually consistent (as in the BASE property)</a:t>
            </a:r>
          </a:p>
          <a:p>
            <a:r>
              <a:rPr lang="en-IN" dirty="0"/>
              <a:t>Replication of data stores to avoid Single Point of Failure.</a:t>
            </a:r>
          </a:p>
          <a:p>
            <a:r>
              <a:rPr lang="en-IN" dirty="0"/>
              <a:t>Can handle Data variety and huge amounts of data.</a:t>
            </a:r>
          </a:p>
          <a:p>
            <a:endParaRPr lang="en-IN" dirty="0"/>
          </a:p>
        </p:txBody>
      </p:sp>
    </p:spTree>
    <p:extLst>
      <p:ext uri="{BB962C8B-B14F-4D97-AF65-F5344CB8AC3E}">
        <p14:creationId xmlns:p14="http://schemas.microsoft.com/office/powerpoint/2010/main" val="79745086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NoSQL databases fall into four main categories</a:t>
            </a:r>
          </a:p>
        </p:txBody>
      </p:sp>
      <p:sp>
        <p:nvSpPr>
          <p:cNvPr id="3" name="Content Placeholder 2"/>
          <p:cNvSpPr>
            <a:spLocks noGrp="1"/>
          </p:cNvSpPr>
          <p:nvPr>
            <p:ph idx="1"/>
          </p:nvPr>
        </p:nvSpPr>
        <p:spPr/>
        <p:txBody>
          <a:bodyPr/>
          <a:lstStyle/>
          <a:p>
            <a:r>
              <a:rPr lang="en-IN" b="1" dirty="0"/>
              <a:t>Key value Stores — </a:t>
            </a:r>
            <a:r>
              <a:rPr lang="en-IN" dirty="0" err="1"/>
              <a:t>Riak</a:t>
            </a:r>
            <a:r>
              <a:rPr lang="en-IN" dirty="0"/>
              <a:t>, Voldemort, and </a:t>
            </a:r>
            <a:r>
              <a:rPr lang="en-IN" dirty="0" err="1"/>
              <a:t>Redis</a:t>
            </a:r>
            <a:endParaRPr lang="en-IN" dirty="0"/>
          </a:p>
          <a:p>
            <a:r>
              <a:rPr lang="en-IN" b="1" dirty="0"/>
              <a:t>Wide Column Stores — </a:t>
            </a:r>
            <a:r>
              <a:rPr lang="en-IN" dirty="0"/>
              <a:t>Cassandra and </a:t>
            </a:r>
            <a:r>
              <a:rPr lang="en-IN" dirty="0" err="1"/>
              <a:t>HBase</a:t>
            </a:r>
            <a:r>
              <a:rPr lang="en-IN" dirty="0"/>
              <a:t>.</a:t>
            </a:r>
          </a:p>
          <a:p>
            <a:r>
              <a:rPr lang="en-IN" b="1" dirty="0"/>
              <a:t>Document databases — </a:t>
            </a:r>
            <a:r>
              <a:rPr lang="en-IN" dirty="0"/>
              <a:t>MongoDB</a:t>
            </a:r>
          </a:p>
          <a:p>
            <a:r>
              <a:rPr lang="en-IN" b="1" dirty="0"/>
              <a:t>Graph databases </a:t>
            </a:r>
            <a:r>
              <a:rPr lang="en-IN" dirty="0"/>
              <a:t>— Neo4J and </a:t>
            </a:r>
            <a:r>
              <a:rPr lang="en-IN" dirty="0" err="1"/>
              <a:t>HyperGraphDB</a:t>
            </a:r>
            <a:r>
              <a:rPr lang="en-IN" dirty="0"/>
              <a:t>.</a:t>
            </a:r>
          </a:p>
          <a:p>
            <a:endParaRPr lang="en-IN" dirty="0"/>
          </a:p>
        </p:txBody>
      </p:sp>
    </p:spTree>
    <p:extLst>
      <p:ext uri="{BB962C8B-B14F-4D97-AF65-F5344CB8AC3E}">
        <p14:creationId xmlns:p14="http://schemas.microsoft.com/office/powerpoint/2010/main" val="236180694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Type of NoSQL Database</a:t>
            </a:r>
          </a:p>
        </p:txBody>
      </p:sp>
      <p:pic>
        <p:nvPicPr>
          <p:cNvPr id="4" name="Content Placehold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14400" y="1408113"/>
            <a:ext cx="7315200" cy="5410200"/>
          </a:xfrm>
        </p:spPr>
      </p:pic>
    </p:spTree>
    <p:extLst>
      <p:ext uri="{BB962C8B-B14F-4D97-AF65-F5344CB8AC3E}">
        <p14:creationId xmlns:p14="http://schemas.microsoft.com/office/powerpoint/2010/main" val="3462524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t>How to deal with Un-structured data ?</a:t>
            </a:r>
          </a:p>
        </p:txBody>
      </p:sp>
      <p:sp>
        <p:nvSpPr>
          <p:cNvPr id="3" name="Content Placeholder 2"/>
          <p:cNvSpPr>
            <a:spLocks noGrp="1"/>
          </p:cNvSpPr>
          <p:nvPr>
            <p:ph idx="1"/>
          </p:nvPr>
        </p:nvSpPr>
        <p:spPr/>
        <p:txBody>
          <a:bodyPr/>
          <a:lstStyle/>
          <a:p>
            <a:r>
              <a:rPr lang="en-IN" dirty="0"/>
              <a:t>Today’s 80% of data in enterprise considered as un-structured data. </a:t>
            </a:r>
          </a:p>
          <a:p>
            <a:r>
              <a:rPr lang="en-IN" dirty="0"/>
              <a:t>There can be following techniques:</a:t>
            </a:r>
          </a:p>
          <a:p>
            <a:pPr marL="971550" lvl="1" indent="-514350">
              <a:buFont typeface="+mj-lt"/>
              <a:buAutoNum type="alphaUcPeriod"/>
            </a:pPr>
            <a:r>
              <a:rPr lang="en-IN" dirty="0"/>
              <a:t>Data Mining </a:t>
            </a:r>
          </a:p>
          <a:p>
            <a:pPr marL="971550" lvl="1" indent="-514350">
              <a:buFont typeface="+mj-lt"/>
              <a:buAutoNum type="alphaUcPeriod"/>
            </a:pPr>
            <a:r>
              <a:rPr lang="en-IN" dirty="0"/>
              <a:t>Natural Language Processing (NLP)</a:t>
            </a:r>
          </a:p>
          <a:p>
            <a:pPr marL="971550" lvl="1" indent="-514350">
              <a:buFont typeface="+mj-lt"/>
              <a:buAutoNum type="alphaUcPeriod"/>
            </a:pPr>
            <a:r>
              <a:rPr lang="en-IN" dirty="0"/>
              <a:t>Text Analysis</a:t>
            </a:r>
          </a:p>
          <a:p>
            <a:pPr marL="971550" lvl="1" indent="-514350">
              <a:buFont typeface="+mj-lt"/>
              <a:buAutoNum type="alphaUcPeriod"/>
            </a:pPr>
            <a:r>
              <a:rPr lang="en-IN" dirty="0"/>
              <a:t>Noisy text Analysis</a:t>
            </a:r>
          </a:p>
        </p:txBody>
      </p:sp>
    </p:spTree>
    <p:extLst>
      <p:ext uri="{BB962C8B-B14F-4D97-AF65-F5344CB8AC3E}">
        <p14:creationId xmlns:p14="http://schemas.microsoft.com/office/powerpoint/2010/main" val="32196061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Column Family</a:t>
            </a:r>
            <a:r>
              <a:rPr lang="en-IN" dirty="0"/>
              <a:t> </a:t>
            </a:r>
            <a:r>
              <a:rPr lang="en-IN" b="1" dirty="0"/>
              <a:t>Databases</a:t>
            </a:r>
            <a:endParaRPr lang="en-IN" dirty="0"/>
          </a:p>
        </p:txBody>
      </p:sp>
      <p:pic>
        <p:nvPicPr>
          <p:cNvPr id="4" name="Content Placeholder 3"/>
          <p:cNvPicPr>
            <a:picLocks noGrp="1" noChangeAspect="1"/>
          </p:cNvPicPr>
          <p:nvPr>
            <p:ph idx="1"/>
          </p:nvPr>
        </p:nvPicPr>
        <p:blipFill>
          <a:blip r:embed="rId2"/>
          <a:stretch>
            <a:fillRect/>
          </a:stretch>
        </p:blipFill>
        <p:spPr>
          <a:xfrm>
            <a:off x="423783" y="1219200"/>
            <a:ext cx="8415417" cy="5363801"/>
          </a:xfrm>
          <a:prstGeom prst="rect">
            <a:avLst/>
          </a:prstGeom>
        </p:spPr>
      </p:pic>
    </p:spTree>
    <p:extLst>
      <p:ext uri="{BB962C8B-B14F-4D97-AF65-F5344CB8AC3E}">
        <p14:creationId xmlns:p14="http://schemas.microsoft.com/office/powerpoint/2010/main" val="268925929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Document Databases</a:t>
            </a:r>
            <a:endParaRPr lang="en-IN" dirty="0"/>
          </a:p>
        </p:txBody>
      </p:sp>
      <p:sp>
        <p:nvSpPr>
          <p:cNvPr id="3" name="Content Placeholder 2"/>
          <p:cNvSpPr>
            <a:spLocks noGrp="1"/>
          </p:cNvSpPr>
          <p:nvPr>
            <p:ph idx="1"/>
          </p:nvPr>
        </p:nvSpPr>
        <p:spPr/>
        <p:txBody>
          <a:bodyPr/>
          <a:lstStyle/>
          <a:p>
            <a:r>
              <a:rPr lang="en-IN" dirty="0"/>
              <a:t>Document stores uses JSON, XML, or BSON (binary encoding of JSON) documents to store data.</a:t>
            </a:r>
          </a:p>
          <a:p>
            <a:r>
              <a:rPr lang="en-IN" dirty="0"/>
              <a:t>It is like a key-value database, but a document store consists of </a:t>
            </a:r>
            <a:r>
              <a:rPr lang="en-IN" b="1" dirty="0"/>
              <a:t>semi-structured data</a:t>
            </a:r>
            <a:r>
              <a:rPr lang="en-IN" dirty="0"/>
              <a:t>.</a:t>
            </a:r>
          </a:p>
          <a:p>
            <a:r>
              <a:rPr lang="en-IN" dirty="0"/>
              <a:t>A single document is to store records and its data</a:t>
            </a:r>
          </a:p>
        </p:txBody>
      </p:sp>
    </p:spTree>
    <p:extLst>
      <p:ext uri="{BB962C8B-B14F-4D97-AF65-F5344CB8AC3E}">
        <p14:creationId xmlns:p14="http://schemas.microsoft.com/office/powerpoint/2010/main" val="275876692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0" y="533400"/>
            <a:ext cx="9279142" cy="5029994"/>
          </a:xfrm>
          <a:prstGeom prst="rect">
            <a:avLst/>
          </a:prstGeom>
        </p:spPr>
      </p:pic>
    </p:spTree>
    <p:extLst>
      <p:ext uri="{BB962C8B-B14F-4D97-AF65-F5344CB8AC3E}">
        <p14:creationId xmlns:p14="http://schemas.microsoft.com/office/powerpoint/2010/main" val="198273683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Graph databases</a:t>
            </a:r>
            <a:endParaRPr lang="en-IN" dirty="0"/>
          </a:p>
        </p:txBody>
      </p:sp>
      <p:sp>
        <p:nvSpPr>
          <p:cNvPr id="3" name="Content Placeholder 2"/>
          <p:cNvSpPr>
            <a:spLocks noGrp="1"/>
          </p:cNvSpPr>
          <p:nvPr>
            <p:ph idx="1"/>
          </p:nvPr>
        </p:nvSpPr>
        <p:spPr/>
        <p:txBody>
          <a:bodyPr/>
          <a:lstStyle/>
          <a:p>
            <a:pPr algn="just"/>
            <a:r>
              <a:rPr lang="en-IN" dirty="0"/>
              <a:t>Graph database requires only storing data once (nodes). The different types of relationships (edges) are specified to the stored data.</a:t>
            </a:r>
          </a:p>
          <a:p>
            <a:pPr algn="just"/>
            <a:r>
              <a:rPr lang="en-IN" dirty="0"/>
              <a:t>The relationships between the nodes are predetermined.</a:t>
            </a:r>
          </a:p>
          <a:p>
            <a:r>
              <a:rPr lang="en-IN" dirty="0"/>
              <a:t>Traversing </a:t>
            </a:r>
            <a:r>
              <a:rPr lang="en-IN" b="1" dirty="0"/>
              <a:t>persisted relationships</a:t>
            </a:r>
            <a:r>
              <a:rPr lang="en-IN" dirty="0"/>
              <a:t> are faster.</a:t>
            </a:r>
          </a:p>
          <a:p>
            <a:endParaRPr lang="en-IN" dirty="0"/>
          </a:p>
        </p:txBody>
      </p:sp>
    </p:spTree>
    <p:extLst>
      <p:ext uri="{BB962C8B-B14F-4D97-AF65-F5344CB8AC3E}">
        <p14:creationId xmlns:p14="http://schemas.microsoft.com/office/powerpoint/2010/main" val="314678130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837928"/>
            <a:ext cx="8229600" cy="4050506"/>
          </a:xfrm>
        </p:spPr>
      </p:pic>
      <p:pic>
        <p:nvPicPr>
          <p:cNvPr id="8" name="Picture 7"/>
          <p:cNvPicPr>
            <a:picLocks noChangeAspect="1"/>
          </p:cNvPicPr>
          <p:nvPr/>
        </p:nvPicPr>
        <p:blipFill>
          <a:blip r:embed="rId3"/>
          <a:stretch>
            <a:fillRect/>
          </a:stretch>
        </p:blipFill>
        <p:spPr>
          <a:xfrm>
            <a:off x="2895600" y="61515"/>
            <a:ext cx="5553075" cy="1762125"/>
          </a:xfrm>
          <a:prstGeom prst="rect">
            <a:avLst/>
          </a:prstGeom>
        </p:spPr>
      </p:pic>
    </p:spTree>
    <p:extLst>
      <p:ext uri="{BB962C8B-B14F-4D97-AF65-F5344CB8AC3E}">
        <p14:creationId xmlns:p14="http://schemas.microsoft.com/office/powerpoint/2010/main" val="27055316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Advantages of NoSQL</a:t>
            </a:r>
            <a:endParaRPr lang="en-IN" dirty="0"/>
          </a:p>
        </p:txBody>
      </p:sp>
      <p:sp>
        <p:nvSpPr>
          <p:cNvPr id="3" name="Content Placeholder 2"/>
          <p:cNvSpPr>
            <a:spLocks noGrp="1"/>
          </p:cNvSpPr>
          <p:nvPr>
            <p:ph idx="1"/>
          </p:nvPr>
        </p:nvSpPr>
        <p:spPr/>
        <p:txBody>
          <a:bodyPr>
            <a:normAutofit fontScale="92500" lnSpcReduction="20000"/>
          </a:bodyPr>
          <a:lstStyle/>
          <a:p>
            <a:pPr algn="just"/>
            <a:r>
              <a:rPr lang="en-IN" b="1" dirty="0"/>
              <a:t>Cost-effectiveness</a:t>
            </a:r>
            <a:r>
              <a:rPr lang="en-IN" dirty="0"/>
              <a:t>: it allow quickly scale horizontally, better allocating resources to minimize costs. </a:t>
            </a:r>
          </a:p>
          <a:p>
            <a:pPr algn="just"/>
            <a:r>
              <a:rPr lang="en-IN" b="1" dirty="0"/>
              <a:t>Flexibility</a:t>
            </a:r>
            <a:r>
              <a:rPr lang="en-IN" dirty="0"/>
              <a:t>: can address large volumes of rapidly changing data, making them great for agile development.</a:t>
            </a:r>
          </a:p>
          <a:p>
            <a:pPr algn="just"/>
            <a:r>
              <a:rPr lang="en-IN" b="1" dirty="0"/>
              <a:t>Replication</a:t>
            </a:r>
            <a:r>
              <a:rPr lang="en-IN" dirty="0"/>
              <a:t>: provides data reliability, ensuring access during down time and protecting against data loss if servers go offline. </a:t>
            </a:r>
          </a:p>
          <a:p>
            <a:pPr algn="just"/>
            <a:r>
              <a:rPr lang="en-IN" b="1" dirty="0"/>
              <a:t>Speed</a:t>
            </a:r>
            <a:r>
              <a:rPr lang="en-IN" dirty="0"/>
              <a:t>: enables faster, more agile storage and processing for all users, </a:t>
            </a:r>
          </a:p>
        </p:txBody>
      </p:sp>
    </p:spTree>
    <p:extLst>
      <p:ext uri="{BB962C8B-B14F-4D97-AF65-F5344CB8AC3E}">
        <p14:creationId xmlns:p14="http://schemas.microsoft.com/office/powerpoint/2010/main" val="156631078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NoSQL  Vs.  RDBMS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726335"/>
            <a:ext cx="8229600" cy="4273693"/>
          </a:xfrm>
        </p:spPr>
      </p:pic>
    </p:spTree>
    <p:extLst>
      <p:ext uri="{BB962C8B-B14F-4D97-AF65-F5344CB8AC3E}">
        <p14:creationId xmlns:p14="http://schemas.microsoft.com/office/powerpoint/2010/main" val="411736001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SQL &amp; NoSQL</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711685"/>
            <a:ext cx="8229600" cy="4302992"/>
          </a:xfrm>
        </p:spPr>
      </p:pic>
    </p:spTree>
    <p:extLst>
      <p:ext uri="{BB962C8B-B14F-4D97-AF65-F5344CB8AC3E}">
        <p14:creationId xmlns:p14="http://schemas.microsoft.com/office/powerpoint/2010/main" val="293970277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5" y="865187"/>
            <a:ext cx="4267200" cy="4525963"/>
          </a:xfrm>
        </p:spPr>
        <p:txBody>
          <a:bodyPr>
            <a:normAutofit fontScale="92500" lnSpcReduction="10000"/>
          </a:bodyPr>
          <a:lstStyle/>
          <a:p>
            <a:pPr algn="just"/>
            <a:r>
              <a:rPr lang="en-IN" dirty="0"/>
              <a:t>It is a class of RDBMS that seek to provide the scalability of NoSQL systems for online transaction processing (OLTP) workloads </a:t>
            </a:r>
          </a:p>
          <a:p>
            <a:pPr algn="just"/>
            <a:r>
              <a:rPr lang="en-IN" dirty="0"/>
              <a:t>Also guarantees the ACID properties of a traditional database system.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1" y="1295400"/>
            <a:ext cx="4876800" cy="5257800"/>
          </a:xfrm>
          <a:prstGeom prst="rect">
            <a:avLst/>
          </a:prstGeom>
        </p:spPr>
      </p:pic>
      <p:pic>
        <p:nvPicPr>
          <p:cNvPr id="5" name="Picture 4"/>
          <p:cNvPicPr>
            <a:picLocks noChangeAspect="1"/>
          </p:cNvPicPr>
          <p:nvPr/>
        </p:nvPicPr>
        <p:blipFill>
          <a:blip r:embed="rId3"/>
          <a:stretch>
            <a:fillRect/>
          </a:stretch>
        </p:blipFill>
        <p:spPr>
          <a:xfrm>
            <a:off x="2171700" y="41275"/>
            <a:ext cx="3162300" cy="790575"/>
          </a:xfrm>
          <a:prstGeom prst="rect">
            <a:avLst/>
          </a:prstGeom>
        </p:spPr>
      </p:pic>
    </p:spTree>
    <p:extLst>
      <p:ext uri="{BB962C8B-B14F-4D97-AF65-F5344CB8AC3E}">
        <p14:creationId xmlns:p14="http://schemas.microsoft.com/office/powerpoint/2010/main" val="334801095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err="1"/>
              <a:t>NewSQL</a:t>
            </a:r>
            <a:r>
              <a:rPr lang="en-IN" b="1" dirty="0"/>
              <a:t> compare with NoSQL &amp; SQL</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3387" y="1600200"/>
            <a:ext cx="8433764" cy="4775482"/>
          </a:xfrm>
        </p:spPr>
      </p:pic>
    </p:spTree>
    <p:extLst>
      <p:ext uri="{BB962C8B-B14F-4D97-AF65-F5344CB8AC3E}">
        <p14:creationId xmlns:p14="http://schemas.microsoft.com/office/powerpoint/2010/main" val="41826728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839200" cy="639762"/>
          </a:xfrm>
        </p:spPr>
        <p:txBody>
          <a:bodyPr>
            <a:noAutofit/>
          </a:bodyPr>
          <a:lstStyle/>
          <a:p>
            <a:r>
              <a:rPr lang="en-IN" b="1" dirty="0"/>
              <a:t>Different Types of Big Data Analytics</a:t>
            </a:r>
          </a:p>
        </p:txBody>
      </p:sp>
      <p:sp>
        <p:nvSpPr>
          <p:cNvPr id="3" name="Content Placeholder 2"/>
          <p:cNvSpPr>
            <a:spLocks noGrp="1"/>
          </p:cNvSpPr>
          <p:nvPr>
            <p:ph idx="1"/>
          </p:nvPr>
        </p:nvSpPr>
        <p:spPr>
          <a:xfrm>
            <a:off x="457200" y="914400"/>
            <a:ext cx="8229600" cy="5211763"/>
          </a:xfrm>
        </p:spPr>
        <p:txBody>
          <a:bodyPr>
            <a:normAutofit/>
          </a:bodyPr>
          <a:lstStyle/>
          <a:p>
            <a:pPr marL="0" indent="0">
              <a:buNone/>
            </a:pPr>
            <a:r>
              <a:rPr lang="en-IN" sz="2800" dirty="0"/>
              <a:t>There are FOUR type of Big Data Analytics:</a:t>
            </a:r>
            <a:endParaRPr lang="en-IN" dirty="0"/>
          </a:p>
          <a:p>
            <a:r>
              <a:rPr lang="en-IN" b="1" dirty="0"/>
              <a:t>Descriptive Analytics:-</a:t>
            </a:r>
            <a:r>
              <a:rPr lang="en-IN" sz="2000" dirty="0"/>
              <a:t>This summarizes past data into a form that people can easily read. This helps in creating reports, like a company’s revenue, profit, sales, and so on.</a:t>
            </a:r>
            <a:endParaRPr lang="en-IN" b="1" dirty="0"/>
          </a:p>
          <a:p>
            <a:pPr algn="just"/>
            <a:r>
              <a:rPr lang="en-IN" b="1" dirty="0"/>
              <a:t>Predictive Analytics:- </a:t>
            </a:r>
            <a:r>
              <a:rPr lang="en-IN" sz="2000" dirty="0"/>
              <a:t>This type of analytics looks into the historical and present data to make predictions of the future.</a:t>
            </a:r>
          </a:p>
          <a:p>
            <a:pPr algn="just"/>
            <a:r>
              <a:rPr lang="en-IN" b="1" dirty="0"/>
              <a:t>Prescriptive Analytics:-</a:t>
            </a:r>
            <a:r>
              <a:rPr lang="en-IN" sz="2000" dirty="0"/>
              <a:t>This type of analytics prescribes the solution to a particular problem. Perspective analytics works with both descriptive and predictive analytics. </a:t>
            </a:r>
          </a:p>
          <a:p>
            <a:pPr algn="just"/>
            <a:r>
              <a:rPr lang="en-IN" b="1" dirty="0"/>
              <a:t>Diagnostic Analytics:-</a:t>
            </a:r>
            <a:r>
              <a:rPr lang="en-IN" sz="2100" dirty="0"/>
              <a:t>This is done to understand what caused a problem in the first place. Techniques like drill-down, data mining, and data recovery are examples of this type.</a:t>
            </a:r>
          </a:p>
          <a:p>
            <a:endParaRPr lang="en-IN" dirty="0"/>
          </a:p>
        </p:txBody>
      </p:sp>
    </p:spTree>
    <p:extLst>
      <p:ext uri="{BB962C8B-B14F-4D97-AF65-F5344CB8AC3E}">
        <p14:creationId xmlns:p14="http://schemas.microsoft.com/office/powerpoint/2010/main" val="165901272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3725"/>
          </a:xfrm>
        </p:spPr>
        <p:txBody>
          <a:bodyPr>
            <a:normAutofit fontScale="90000"/>
          </a:bodyPr>
          <a:lstStyle/>
          <a:p>
            <a:r>
              <a:rPr lang="en-IN" b="1" dirty="0"/>
              <a:t>Data Science</a:t>
            </a:r>
          </a:p>
        </p:txBody>
      </p:sp>
      <p:sp>
        <p:nvSpPr>
          <p:cNvPr id="3" name="Content Placeholder 2"/>
          <p:cNvSpPr>
            <a:spLocks noGrp="1"/>
          </p:cNvSpPr>
          <p:nvPr>
            <p:ph idx="1"/>
          </p:nvPr>
        </p:nvSpPr>
        <p:spPr>
          <a:xfrm>
            <a:off x="466725" y="868363"/>
            <a:ext cx="8229600" cy="4525963"/>
          </a:xfrm>
        </p:spPr>
        <p:txBody>
          <a:bodyPr/>
          <a:lstStyle/>
          <a:p>
            <a:r>
              <a:rPr lang="en-IN" dirty="0"/>
              <a:t>Data science is an </a:t>
            </a:r>
            <a:r>
              <a:rPr lang="en-IN" b="1" dirty="0"/>
              <a:t>interdisciplinary field</a:t>
            </a:r>
            <a:r>
              <a:rPr lang="en-IN" dirty="0"/>
              <a:t> that uses scientific methods, processes, algorithms and systems to extract knowledge and insights from noisy, structured and unstructured data.</a:t>
            </a:r>
          </a:p>
          <a:p>
            <a:pPr algn="just"/>
            <a:r>
              <a:rPr lang="en-IN" dirty="0"/>
              <a:t>Apply knowledge and actionable insights from data across a broad range of application domains.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7753" y="4419601"/>
            <a:ext cx="5674821" cy="2438400"/>
          </a:xfrm>
          <a:prstGeom prst="rect">
            <a:avLst/>
          </a:prstGeom>
        </p:spPr>
      </p:pic>
    </p:spTree>
    <p:extLst>
      <p:ext uri="{BB962C8B-B14F-4D97-AF65-F5344CB8AC3E}">
        <p14:creationId xmlns:p14="http://schemas.microsoft.com/office/powerpoint/2010/main" val="78433422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800" y="304800"/>
            <a:ext cx="6459222" cy="5854281"/>
          </a:xfrm>
        </p:spPr>
      </p:pic>
    </p:spTree>
    <p:extLst>
      <p:ext uri="{BB962C8B-B14F-4D97-AF65-F5344CB8AC3E}">
        <p14:creationId xmlns:p14="http://schemas.microsoft.com/office/powerpoint/2010/main" val="156360437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Components of Data Science</a:t>
            </a:r>
          </a:p>
        </p:txBody>
      </p:sp>
      <p:pic>
        <p:nvPicPr>
          <p:cNvPr id="4" name="Content Placeholder 3"/>
          <p:cNvPicPr>
            <a:picLocks noGrp="1" noChangeAspect="1"/>
          </p:cNvPicPr>
          <p:nvPr>
            <p:ph idx="1"/>
          </p:nvPr>
        </p:nvPicPr>
        <p:blipFill>
          <a:blip r:embed="rId2"/>
          <a:stretch>
            <a:fillRect/>
          </a:stretch>
        </p:blipFill>
        <p:spPr>
          <a:xfrm>
            <a:off x="138236" y="1905000"/>
            <a:ext cx="9005764" cy="3246713"/>
          </a:xfrm>
          <a:prstGeom prst="rect">
            <a:avLst/>
          </a:prstGeom>
        </p:spPr>
      </p:pic>
    </p:spTree>
    <p:extLst>
      <p:ext uri="{BB962C8B-B14F-4D97-AF65-F5344CB8AC3E}">
        <p14:creationId xmlns:p14="http://schemas.microsoft.com/office/powerpoint/2010/main" val="366440474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Responsibilities of a Data Scientist</a:t>
            </a:r>
          </a:p>
        </p:txBody>
      </p:sp>
      <p:sp>
        <p:nvSpPr>
          <p:cNvPr id="3" name="Content Placeholder 2"/>
          <p:cNvSpPr>
            <a:spLocks noGrp="1"/>
          </p:cNvSpPr>
          <p:nvPr>
            <p:ph idx="1"/>
          </p:nvPr>
        </p:nvSpPr>
        <p:spPr/>
        <p:txBody>
          <a:bodyPr>
            <a:normAutofit fontScale="85000" lnSpcReduction="20000"/>
          </a:bodyPr>
          <a:lstStyle/>
          <a:p>
            <a:pPr algn="just"/>
            <a:r>
              <a:rPr lang="en-IN" dirty="0"/>
              <a:t>To first discover the actual problem and then </a:t>
            </a:r>
            <a:r>
              <a:rPr lang="en-IN" dirty="0" err="1"/>
              <a:t>analyze</a:t>
            </a:r>
            <a:r>
              <a:rPr lang="en-IN" dirty="0"/>
              <a:t> it in such a way that it can benefit the organization to the fullest.</a:t>
            </a:r>
          </a:p>
          <a:p>
            <a:pPr algn="just"/>
            <a:r>
              <a:rPr lang="en-IN" dirty="0"/>
              <a:t>To gather a large amount of raw data from discrete sources.</a:t>
            </a:r>
          </a:p>
          <a:p>
            <a:pPr algn="just"/>
            <a:r>
              <a:rPr lang="en-IN" dirty="0"/>
              <a:t>To clean the large datasets and validate it to ensure greater accuracy of the results.</a:t>
            </a:r>
          </a:p>
          <a:p>
            <a:pPr algn="just"/>
            <a:r>
              <a:rPr lang="en-IN" dirty="0"/>
              <a:t>Finding different patterns, values, and relationships in the data.</a:t>
            </a:r>
          </a:p>
          <a:p>
            <a:pPr algn="just"/>
            <a:r>
              <a:rPr lang="en-IN" dirty="0"/>
              <a:t>Finally presenting the findings and results of the complete process through data visualization and various other means.	</a:t>
            </a:r>
          </a:p>
        </p:txBody>
      </p:sp>
    </p:spTree>
    <p:extLst>
      <p:ext uri="{BB962C8B-B14F-4D97-AF65-F5344CB8AC3E}">
        <p14:creationId xmlns:p14="http://schemas.microsoft.com/office/powerpoint/2010/main" val="41100537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IN" b="1" dirty="0"/>
              <a:t>Data Science Life Cycle</a:t>
            </a:r>
          </a:p>
        </p:txBody>
      </p:sp>
      <p:pic>
        <p:nvPicPr>
          <p:cNvPr id="4" name="Content Placeholder 3"/>
          <p:cNvPicPr>
            <a:picLocks noGrp="1" noChangeAspect="1"/>
          </p:cNvPicPr>
          <p:nvPr>
            <p:ph idx="1"/>
          </p:nvPr>
        </p:nvPicPr>
        <p:blipFill>
          <a:blip r:embed="rId2"/>
          <a:stretch>
            <a:fillRect/>
          </a:stretch>
        </p:blipFill>
        <p:spPr>
          <a:xfrm>
            <a:off x="1427163" y="1066800"/>
            <a:ext cx="6954837" cy="5773498"/>
          </a:xfrm>
          <a:prstGeom prst="rect">
            <a:avLst/>
          </a:prstGeom>
        </p:spPr>
      </p:pic>
    </p:spTree>
    <p:extLst>
      <p:ext uri="{BB962C8B-B14F-4D97-AF65-F5344CB8AC3E}">
        <p14:creationId xmlns:p14="http://schemas.microsoft.com/office/powerpoint/2010/main" val="11407715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http://dev.synerzip.com/wp-content/uploads/2013/08/analytics-roadma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57200"/>
            <a:ext cx="7696200" cy="577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3612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381000"/>
            <a:ext cx="8098923" cy="4915694"/>
          </a:xfrm>
        </p:spPr>
      </p:pic>
      <p:sp>
        <p:nvSpPr>
          <p:cNvPr id="5" name="Title 1"/>
          <p:cNvSpPr>
            <a:spLocks noGrp="1"/>
          </p:cNvSpPr>
          <p:nvPr>
            <p:ph type="title"/>
          </p:nvPr>
        </p:nvSpPr>
        <p:spPr>
          <a:xfrm>
            <a:off x="338137" y="5943600"/>
            <a:ext cx="8839200" cy="639762"/>
          </a:xfrm>
        </p:spPr>
        <p:txBody>
          <a:bodyPr>
            <a:noAutofit/>
          </a:bodyPr>
          <a:lstStyle/>
          <a:p>
            <a:r>
              <a:rPr lang="en-IN" sz="3600" b="1" dirty="0">
                <a:solidFill>
                  <a:srgbClr val="C00000"/>
                </a:solidFill>
              </a:rPr>
              <a:t>Different Types of Big Data Analytics</a:t>
            </a:r>
          </a:p>
        </p:txBody>
      </p:sp>
    </p:spTree>
    <p:extLst>
      <p:ext uri="{BB962C8B-B14F-4D97-AF65-F5344CB8AC3E}">
        <p14:creationId xmlns:p14="http://schemas.microsoft.com/office/powerpoint/2010/main" val="7582527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875" y="381000"/>
            <a:ext cx="8848725" cy="6019800"/>
          </a:xfrm>
        </p:spPr>
      </p:pic>
    </p:spTree>
    <p:extLst>
      <p:ext uri="{BB962C8B-B14F-4D97-AF65-F5344CB8AC3E}">
        <p14:creationId xmlns:p14="http://schemas.microsoft.com/office/powerpoint/2010/main" val="12509825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IN" b="1" dirty="0"/>
              <a:t>Techniques to deal Unstructured data</a:t>
            </a:r>
            <a:endParaRPr lang="en-IN" dirty="0"/>
          </a:p>
        </p:txBody>
      </p:sp>
      <p:pic>
        <p:nvPicPr>
          <p:cNvPr id="4" name="Content Placeholder 3"/>
          <p:cNvPicPr>
            <a:picLocks noGrp="1" noChangeAspect="1"/>
          </p:cNvPicPr>
          <p:nvPr>
            <p:ph idx="1"/>
          </p:nvPr>
        </p:nvPicPr>
        <p:blipFill>
          <a:blip r:embed="rId2"/>
          <a:stretch>
            <a:fillRect/>
          </a:stretch>
        </p:blipFill>
        <p:spPr>
          <a:xfrm>
            <a:off x="226475" y="1295400"/>
            <a:ext cx="8691049" cy="4491657"/>
          </a:xfrm>
          <a:prstGeom prst="rect">
            <a:avLst/>
          </a:prstGeom>
        </p:spPr>
      </p:pic>
    </p:spTree>
    <p:extLst>
      <p:ext uri="{BB962C8B-B14F-4D97-AF65-F5344CB8AC3E}">
        <p14:creationId xmlns:p14="http://schemas.microsoft.com/office/powerpoint/2010/main" val="40027879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Data Mining</a:t>
            </a:r>
          </a:p>
        </p:txBody>
      </p:sp>
      <p:sp>
        <p:nvSpPr>
          <p:cNvPr id="3" name="Content Placeholder 2"/>
          <p:cNvSpPr>
            <a:spLocks noGrp="1"/>
          </p:cNvSpPr>
          <p:nvPr>
            <p:ph idx="1"/>
          </p:nvPr>
        </p:nvSpPr>
        <p:spPr>
          <a:xfrm>
            <a:off x="457200" y="1219201"/>
            <a:ext cx="4595813" cy="3200400"/>
          </a:xfrm>
        </p:spPr>
        <p:txBody>
          <a:bodyPr>
            <a:noAutofit/>
          </a:bodyPr>
          <a:lstStyle/>
          <a:p>
            <a:pPr algn="just"/>
            <a:r>
              <a:rPr lang="en-IN" sz="2800" dirty="0"/>
              <a:t>Extracting useful information from large set of data using algorithms &amp; techniques is known as “</a:t>
            </a:r>
            <a:r>
              <a:rPr lang="en-IN" sz="2800" i="1" dirty="0"/>
              <a:t>Data Mining</a:t>
            </a:r>
            <a:r>
              <a:rPr lang="en-IN" sz="2800" dirty="0"/>
              <a:t>”.</a:t>
            </a:r>
          </a:p>
          <a:p>
            <a:pPr algn="just"/>
            <a:endParaRPr lang="en-IN" sz="2800" dirty="0"/>
          </a:p>
          <a:p>
            <a:pPr algn="just"/>
            <a:r>
              <a:rPr lang="en-IN" sz="2800" dirty="0"/>
              <a:t>This can be done by finding consistent patterns in large datasets or systematic relationship between used parameters.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3013" y="3276600"/>
            <a:ext cx="4090987" cy="3276049"/>
          </a:xfrm>
          <a:prstGeom prst="rect">
            <a:avLst/>
          </a:prstGeom>
        </p:spPr>
      </p:pic>
    </p:spTree>
    <p:extLst>
      <p:ext uri="{BB962C8B-B14F-4D97-AF65-F5344CB8AC3E}">
        <p14:creationId xmlns:p14="http://schemas.microsoft.com/office/powerpoint/2010/main" val="19005266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Natural Language Processing (NLP)</a:t>
            </a:r>
          </a:p>
        </p:txBody>
      </p:sp>
      <p:sp>
        <p:nvSpPr>
          <p:cNvPr id="3" name="Content Placeholder 2"/>
          <p:cNvSpPr>
            <a:spLocks noGrp="1"/>
          </p:cNvSpPr>
          <p:nvPr>
            <p:ph idx="1"/>
          </p:nvPr>
        </p:nvSpPr>
        <p:spPr>
          <a:xfrm>
            <a:off x="457200" y="1219201"/>
            <a:ext cx="8229600" cy="2286000"/>
          </a:xfrm>
        </p:spPr>
        <p:txBody>
          <a:bodyPr/>
          <a:lstStyle/>
          <a:p>
            <a:pPr algn="just"/>
            <a:r>
              <a:rPr lang="en-IN" dirty="0"/>
              <a:t>It refers to the branch of artificial intelligence with giving computers the ability to understand text and spoken words in much the same way human beings can.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05201"/>
            <a:ext cx="9220200" cy="3352799"/>
          </a:xfrm>
          <a:prstGeom prst="rect">
            <a:avLst/>
          </a:prstGeom>
        </p:spPr>
      </p:pic>
    </p:spTree>
    <p:extLst>
      <p:ext uri="{BB962C8B-B14F-4D97-AF65-F5344CB8AC3E}">
        <p14:creationId xmlns:p14="http://schemas.microsoft.com/office/powerpoint/2010/main" val="12872970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Text Analysis </a:t>
            </a:r>
          </a:p>
        </p:txBody>
      </p:sp>
      <p:sp>
        <p:nvSpPr>
          <p:cNvPr id="3" name="Content Placeholder 2"/>
          <p:cNvSpPr>
            <a:spLocks noGrp="1"/>
          </p:cNvSpPr>
          <p:nvPr>
            <p:ph idx="1"/>
          </p:nvPr>
        </p:nvSpPr>
        <p:spPr>
          <a:xfrm>
            <a:off x="457200" y="1219200"/>
            <a:ext cx="8229600" cy="4906963"/>
          </a:xfrm>
        </p:spPr>
        <p:txBody>
          <a:bodyPr/>
          <a:lstStyle/>
          <a:p>
            <a:pPr algn="just"/>
            <a:r>
              <a:rPr lang="en-IN" dirty="0"/>
              <a:t>It aims to extract machine-readable information from unstructured text in order to enable data-driven approaches towards managing content.</a:t>
            </a:r>
          </a:p>
          <a:p>
            <a:pPr algn="just"/>
            <a:r>
              <a:rPr lang="en-IN" dirty="0"/>
              <a:t>Text Analysis is to create structured data out of free or un-structured text content/data.</a:t>
            </a:r>
          </a:p>
        </p:txBody>
      </p:sp>
    </p:spTree>
    <p:extLst>
      <p:ext uri="{BB962C8B-B14F-4D97-AF65-F5344CB8AC3E}">
        <p14:creationId xmlns:p14="http://schemas.microsoft.com/office/powerpoint/2010/main" val="573027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Big Data ?</a:t>
            </a:r>
          </a:p>
        </p:txBody>
      </p:sp>
      <p:sp>
        <p:nvSpPr>
          <p:cNvPr id="3" name="Content Placeholder 2"/>
          <p:cNvSpPr>
            <a:spLocks noGrp="1"/>
          </p:cNvSpPr>
          <p:nvPr>
            <p:ph idx="1"/>
          </p:nvPr>
        </p:nvSpPr>
        <p:spPr>
          <a:xfrm>
            <a:off x="457200" y="1447800"/>
            <a:ext cx="8382000" cy="5029200"/>
          </a:xfrm>
        </p:spPr>
        <p:txBody>
          <a:bodyPr>
            <a:normAutofit fontScale="92500" lnSpcReduction="10000"/>
          </a:bodyPr>
          <a:lstStyle/>
          <a:p>
            <a:pPr algn="just"/>
            <a:r>
              <a:rPr lang="en-US" b="1" dirty="0"/>
              <a:t>“</a:t>
            </a:r>
            <a:r>
              <a:rPr lang="en-IN" dirty="0"/>
              <a:t>Big data is a term applied </a:t>
            </a:r>
            <a:r>
              <a:rPr lang="en-IN" b="1" dirty="0"/>
              <a:t>to data sets whose size or type is beyond the ability of traditional relational databases</a:t>
            </a:r>
            <a:r>
              <a:rPr lang="en-IN" dirty="0"/>
              <a:t> to capture, manage and process the data with low latency.”…..IBM Corporation</a:t>
            </a:r>
          </a:p>
          <a:p>
            <a:pPr algn="just"/>
            <a:endParaRPr lang="en-US" b="1" dirty="0"/>
          </a:p>
          <a:p>
            <a:pPr algn="just"/>
            <a:r>
              <a:rPr lang="en-US" b="1" dirty="0"/>
              <a:t>“Big data</a:t>
            </a:r>
            <a:r>
              <a:rPr lang="en-US" dirty="0"/>
              <a:t> is the term for a collection of data sets so large and complex that it becomes difficult to process using on-hand database management tools or traditional data processing applications.”…..Wikipedia</a:t>
            </a:r>
          </a:p>
        </p:txBody>
      </p:sp>
      <p:sp>
        <p:nvSpPr>
          <p:cNvPr id="4" name="Slide Number Placeholder 3"/>
          <p:cNvSpPr>
            <a:spLocks noGrp="1"/>
          </p:cNvSpPr>
          <p:nvPr>
            <p:ph type="sldNum" sz="quarter" idx="12"/>
          </p:nvPr>
        </p:nvSpPr>
        <p:spPr/>
        <p:txBody>
          <a:bodyPr/>
          <a:lstStyle/>
          <a:p>
            <a:fld id="{EBFB1032-EA64-7144-B003-9BCC9D94B503}" type="slidenum">
              <a:rPr lang="en-US" smtClean="0"/>
              <a:t>3</a:t>
            </a:fld>
            <a:endParaRPr lang="en-US" dirty="0"/>
          </a:p>
        </p:txBody>
      </p:sp>
    </p:spTree>
    <p:extLst>
      <p:ext uri="{BB962C8B-B14F-4D97-AF65-F5344CB8AC3E}">
        <p14:creationId xmlns:p14="http://schemas.microsoft.com/office/powerpoint/2010/main" val="2704669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fontScale="90000"/>
          </a:bodyPr>
          <a:lstStyle/>
          <a:p>
            <a:r>
              <a:rPr lang="en-IN" b="1" dirty="0">
                <a:solidFill>
                  <a:srgbClr val="FF0000"/>
                </a:solidFill>
              </a:rPr>
              <a:t>Text Analysis </a:t>
            </a:r>
            <a:endParaRPr lang="en-IN" dirty="0">
              <a:solidFill>
                <a:srgbClr val="FF0000"/>
              </a:solidFill>
            </a:endParaRPr>
          </a:p>
        </p:txBody>
      </p:sp>
      <p:pic>
        <p:nvPicPr>
          <p:cNvPr id="5" name="Content Placeholder 4"/>
          <p:cNvPicPr>
            <a:picLocks noGrp="1" noChangeAspect="1"/>
          </p:cNvPicPr>
          <p:nvPr>
            <p:ph idx="1"/>
          </p:nvPr>
        </p:nvPicPr>
        <p:blipFill>
          <a:blip r:embed="rId2"/>
          <a:stretch>
            <a:fillRect/>
          </a:stretch>
        </p:blipFill>
        <p:spPr>
          <a:xfrm>
            <a:off x="1524000" y="990600"/>
            <a:ext cx="6553200" cy="5566109"/>
          </a:xfrm>
          <a:prstGeom prst="rect">
            <a:avLst/>
          </a:prstGeom>
        </p:spPr>
      </p:pic>
    </p:spTree>
    <p:extLst>
      <p:ext uri="{BB962C8B-B14F-4D97-AF65-F5344CB8AC3E}">
        <p14:creationId xmlns:p14="http://schemas.microsoft.com/office/powerpoint/2010/main" val="37574887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Noisy Text Analysis</a:t>
            </a:r>
          </a:p>
        </p:txBody>
      </p:sp>
      <p:sp>
        <p:nvSpPr>
          <p:cNvPr id="3" name="Content Placeholder 2"/>
          <p:cNvSpPr>
            <a:spLocks noGrp="1"/>
          </p:cNvSpPr>
          <p:nvPr>
            <p:ph idx="1"/>
          </p:nvPr>
        </p:nvSpPr>
        <p:spPr>
          <a:xfrm>
            <a:off x="457200" y="1219200"/>
            <a:ext cx="8229600" cy="4906963"/>
          </a:xfrm>
        </p:spPr>
        <p:txBody>
          <a:bodyPr>
            <a:normAutofit lnSpcReduction="10000"/>
          </a:bodyPr>
          <a:lstStyle/>
          <a:p>
            <a:pPr algn="just"/>
            <a:r>
              <a:rPr lang="en-IN" dirty="0"/>
              <a:t>It is process of extracting structured or semi- structured information from noisy unstructured data like chats, blogs, Wikipedia, emails, short message service (SMS).</a:t>
            </a:r>
          </a:p>
          <a:p>
            <a:pPr algn="just"/>
            <a:r>
              <a:rPr lang="en-IN" dirty="0"/>
              <a:t>The noisy unstructured data usually comprises one or more of following:</a:t>
            </a:r>
          </a:p>
          <a:p>
            <a:pPr lvl="1" algn="just"/>
            <a:r>
              <a:rPr lang="en-IN" dirty="0"/>
              <a:t>Spelling mistakes</a:t>
            </a:r>
          </a:p>
          <a:p>
            <a:pPr lvl="1" algn="just"/>
            <a:r>
              <a:rPr lang="en-IN" dirty="0"/>
              <a:t>Abbreviations like: Dr., Prof. Mr.</a:t>
            </a:r>
          </a:p>
          <a:p>
            <a:pPr lvl="1" algn="just"/>
            <a:r>
              <a:rPr lang="en-IN" dirty="0"/>
              <a:t>Acronyms like UGC, AICTE, GLA</a:t>
            </a:r>
          </a:p>
          <a:p>
            <a:pPr lvl="1" algn="just"/>
            <a:r>
              <a:rPr lang="en-IN" dirty="0"/>
              <a:t>Missing characters in word like “um”, “</a:t>
            </a:r>
            <a:r>
              <a:rPr lang="en-IN" dirty="0" err="1"/>
              <a:t>ur</a:t>
            </a:r>
            <a:r>
              <a:rPr lang="en-IN" dirty="0"/>
              <a:t>”</a:t>
            </a:r>
          </a:p>
        </p:txBody>
      </p:sp>
    </p:spTree>
    <p:extLst>
      <p:ext uri="{BB962C8B-B14F-4D97-AF65-F5344CB8AC3E}">
        <p14:creationId xmlns:p14="http://schemas.microsoft.com/office/powerpoint/2010/main" val="1180747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IN" b="1" dirty="0"/>
              <a:t>Data Warehouse</a:t>
            </a:r>
          </a:p>
        </p:txBody>
      </p:sp>
      <p:sp>
        <p:nvSpPr>
          <p:cNvPr id="3" name="Content Placeholder 2"/>
          <p:cNvSpPr>
            <a:spLocks noGrp="1"/>
          </p:cNvSpPr>
          <p:nvPr>
            <p:ph idx="1"/>
          </p:nvPr>
        </p:nvSpPr>
        <p:spPr>
          <a:xfrm>
            <a:off x="457200" y="1066800"/>
            <a:ext cx="8229600" cy="5059363"/>
          </a:xfrm>
        </p:spPr>
        <p:txBody>
          <a:bodyPr>
            <a:normAutofit fontScale="92500"/>
          </a:bodyPr>
          <a:lstStyle/>
          <a:p>
            <a:pPr algn="just"/>
            <a:r>
              <a:rPr lang="en-IN" dirty="0"/>
              <a:t>A data warehouse is a type of data management system that is designed to enable and support business intelligence (BI) activities, especially analytics. </a:t>
            </a:r>
          </a:p>
          <a:p>
            <a:pPr algn="just"/>
            <a:r>
              <a:rPr lang="en-IN" dirty="0"/>
              <a:t>Data warehouses are solely intended to perform queries and analysis and often contain large amounts of historical data. </a:t>
            </a:r>
          </a:p>
          <a:p>
            <a:pPr algn="just"/>
            <a:r>
              <a:rPr lang="en-IN" dirty="0"/>
              <a:t>The data within a data warehouse is usually derived from a wide range of sources such as application log files and transaction applications.</a:t>
            </a:r>
          </a:p>
        </p:txBody>
      </p:sp>
    </p:spTree>
    <p:extLst>
      <p:ext uri="{BB962C8B-B14F-4D97-AF65-F5344CB8AC3E}">
        <p14:creationId xmlns:p14="http://schemas.microsoft.com/office/powerpoint/2010/main" val="4072332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2400" y="381000"/>
            <a:ext cx="8686800" cy="6172848"/>
          </a:xfrm>
          <a:prstGeom prst="rect">
            <a:avLst/>
          </a:prstGeom>
        </p:spPr>
      </p:pic>
    </p:spTree>
    <p:extLst>
      <p:ext uri="{BB962C8B-B14F-4D97-AF65-F5344CB8AC3E}">
        <p14:creationId xmlns:p14="http://schemas.microsoft.com/office/powerpoint/2010/main" val="4205691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Small Data Vs Big Data</a:t>
            </a:r>
          </a:p>
        </p:txBody>
      </p:sp>
      <p:pic>
        <p:nvPicPr>
          <p:cNvPr id="9" name="Picture 8"/>
          <p:cNvPicPr>
            <a:picLocks noChangeAspect="1"/>
          </p:cNvPicPr>
          <p:nvPr/>
        </p:nvPicPr>
        <p:blipFill>
          <a:blip r:embed="rId2"/>
          <a:stretch>
            <a:fillRect/>
          </a:stretch>
        </p:blipFill>
        <p:spPr>
          <a:xfrm>
            <a:off x="0" y="1905000"/>
            <a:ext cx="9144000" cy="4294349"/>
          </a:xfrm>
          <a:prstGeom prst="rect">
            <a:avLst/>
          </a:prstGeom>
        </p:spPr>
      </p:pic>
    </p:spTree>
    <p:extLst>
      <p:ext uri="{BB962C8B-B14F-4D97-AF65-F5344CB8AC3E}">
        <p14:creationId xmlns:p14="http://schemas.microsoft.com/office/powerpoint/2010/main" val="32581527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400"/>
            <a:ext cx="8229600" cy="563562"/>
          </a:xfrm>
        </p:spPr>
        <p:txBody>
          <a:bodyPr>
            <a:normAutofit fontScale="90000"/>
          </a:bodyPr>
          <a:lstStyle/>
          <a:p>
            <a:r>
              <a:rPr lang="en-IN" dirty="0"/>
              <a:t>Small Data Vs Big Data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07803868"/>
              </p:ext>
            </p:extLst>
          </p:nvPr>
        </p:nvGraphicFramePr>
        <p:xfrm>
          <a:off x="266699" y="914696"/>
          <a:ext cx="8610600" cy="5907018"/>
        </p:xfrm>
        <a:graphic>
          <a:graphicData uri="http://schemas.openxmlformats.org/drawingml/2006/table">
            <a:tbl>
              <a:tblPr>
                <a:tableStyleId>{5940675A-B579-460E-94D1-54222C63F5DA}</a:tableStyleId>
              </a:tblPr>
              <a:tblGrid>
                <a:gridCol w="1219201">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gridCol w="3962399">
                  <a:extLst>
                    <a:ext uri="{9D8B030D-6E8A-4147-A177-3AD203B41FA5}">
                      <a16:colId xmlns:a16="http://schemas.microsoft.com/office/drawing/2014/main" val="20002"/>
                    </a:ext>
                  </a:extLst>
                </a:gridCol>
              </a:tblGrid>
              <a:tr h="186287">
                <a:tc>
                  <a:txBody>
                    <a:bodyPr/>
                    <a:lstStyle/>
                    <a:p>
                      <a:r>
                        <a:rPr lang="en-IN" sz="1800" b="1" dirty="0"/>
                        <a:t>Feature</a:t>
                      </a:r>
                      <a:endParaRPr lang="en-IN" sz="1800" b="1" dirty="0">
                        <a:solidFill>
                          <a:srgbClr val="C00000"/>
                        </a:solidFill>
                      </a:endParaRPr>
                    </a:p>
                  </a:txBody>
                  <a:tcPr marL="42299" marR="42299" marT="21149" marB="21149" anchor="ctr">
                    <a:solidFill>
                      <a:schemeClr val="bg1">
                        <a:lumMod val="85000"/>
                      </a:schemeClr>
                    </a:solidFill>
                  </a:tcPr>
                </a:tc>
                <a:tc>
                  <a:txBody>
                    <a:bodyPr/>
                    <a:lstStyle/>
                    <a:p>
                      <a:r>
                        <a:rPr lang="en-IN" sz="1800" b="1" dirty="0"/>
                        <a:t>Small Data</a:t>
                      </a:r>
                      <a:endParaRPr lang="en-IN" sz="1800" b="1" dirty="0">
                        <a:solidFill>
                          <a:srgbClr val="C00000"/>
                        </a:solidFill>
                      </a:endParaRPr>
                    </a:p>
                  </a:txBody>
                  <a:tcPr marL="42299" marR="42299" marT="21149" marB="21149" anchor="ctr">
                    <a:solidFill>
                      <a:schemeClr val="bg1">
                        <a:lumMod val="85000"/>
                      </a:schemeClr>
                    </a:solidFill>
                  </a:tcPr>
                </a:tc>
                <a:tc>
                  <a:txBody>
                    <a:bodyPr/>
                    <a:lstStyle/>
                    <a:p>
                      <a:r>
                        <a:rPr lang="en-IN" sz="1800" b="1" dirty="0"/>
                        <a:t>Big Data</a:t>
                      </a:r>
                      <a:endParaRPr lang="en-IN" sz="1800" b="1" dirty="0">
                        <a:solidFill>
                          <a:srgbClr val="C00000"/>
                        </a:solidFill>
                      </a:endParaRPr>
                    </a:p>
                  </a:txBody>
                  <a:tcPr marL="42299" marR="42299" marT="21149" marB="21149" anchor="ctr">
                    <a:solidFill>
                      <a:schemeClr val="bg1">
                        <a:lumMod val="85000"/>
                      </a:schemeClr>
                    </a:solidFill>
                  </a:tcPr>
                </a:tc>
                <a:extLst>
                  <a:ext uri="{0D108BD9-81ED-4DB2-BD59-A6C34878D82A}">
                    <a16:rowId xmlns:a16="http://schemas.microsoft.com/office/drawing/2014/main" val="10000"/>
                  </a:ext>
                </a:extLst>
              </a:tr>
              <a:tr h="186287">
                <a:tc>
                  <a:txBody>
                    <a:bodyPr/>
                    <a:lstStyle/>
                    <a:p>
                      <a:r>
                        <a:rPr lang="en-IN" sz="1600" b="1" dirty="0"/>
                        <a:t>Technology</a:t>
                      </a:r>
                    </a:p>
                  </a:txBody>
                  <a:tcPr marL="42299" marR="42299" marT="21149" marB="21149" anchor="ctr"/>
                </a:tc>
                <a:tc>
                  <a:txBody>
                    <a:bodyPr/>
                    <a:lstStyle/>
                    <a:p>
                      <a:r>
                        <a:rPr lang="en-IN" sz="1600"/>
                        <a:t>Traditional</a:t>
                      </a:r>
                    </a:p>
                  </a:txBody>
                  <a:tcPr marL="42299" marR="42299" marT="21149" marB="21149" anchor="ctr"/>
                </a:tc>
                <a:tc>
                  <a:txBody>
                    <a:bodyPr/>
                    <a:lstStyle/>
                    <a:p>
                      <a:r>
                        <a:rPr lang="en-IN" sz="1600"/>
                        <a:t>Modern</a:t>
                      </a:r>
                    </a:p>
                  </a:txBody>
                  <a:tcPr marL="42299" marR="42299" marT="21149" marB="21149" anchor="ctr"/>
                </a:tc>
                <a:extLst>
                  <a:ext uri="{0D108BD9-81ED-4DB2-BD59-A6C34878D82A}">
                    <a16:rowId xmlns:a16="http://schemas.microsoft.com/office/drawing/2014/main" val="10001"/>
                  </a:ext>
                </a:extLst>
              </a:tr>
              <a:tr h="745145">
                <a:tc>
                  <a:txBody>
                    <a:bodyPr/>
                    <a:lstStyle/>
                    <a:p>
                      <a:r>
                        <a:rPr lang="en-IN" sz="1600" b="1" dirty="0"/>
                        <a:t>Collection</a:t>
                      </a:r>
                    </a:p>
                  </a:txBody>
                  <a:tcPr marL="42299" marR="42299" marT="21149" marB="21149" anchor="ctr"/>
                </a:tc>
                <a:tc>
                  <a:txBody>
                    <a:bodyPr/>
                    <a:lstStyle/>
                    <a:p>
                      <a:r>
                        <a:rPr lang="en-IN" sz="1600" dirty="0"/>
                        <a:t>Generally, it is obtained in an organized manner than is inserted into the database, e.g.</a:t>
                      </a:r>
                      <a:r>
                        <a:rPr lang="en-IN" sz="1600" baseline="0" dirty="0"/>
                        <a:t> table</a:t>
                      </a:r>
                      <a:endParaRPr lang="en-IN" sz="1600" dirty="0"/>
                    </a:p>
                  </a:txBody>
                  <a:tcPr marL="42299" marR="42299" marT="21149" marB="21149" anchor="ctr"/>
                </a:tc>
                <a:tc>
                  <a:txBody>
                    <a:bodyPr/>
                    <a:lstStyle/>
                    <a:p>
                      <a:r>
                        <a:rPr lang="en-IN" sz="1600" dirty="0"/>
                        <a:t>The Big Data collection is via AWS Kinesis or Google Pub / Sub to balance high-speed data</a:t>
                      </a:r>
                    </a:p>
                  </a:txBody>
                  <a:tcPr marL="42299" marR="42299" marT="21149" marB="21149" anchor="ctr"/>
                </a:tc>
                <a:extLst>
                  <a:ext uri="{0D108BD9-81ED-4DB2-BD59-A6C34878D82A}">
                    <a16:rowId xmlns:a16="http://schemas.microsoft.com/office/drawing/2014/main" val="10002"/>
                  </a:ext>
                </a:extLst>
              </a:tr>
              <a:tr h="326001">
                <a:tc>
                  <a:txBody>
                    <a:bodyPr/>
                    <a:lstStyle/>
                    <a:p>
                      <a:r>
                        <a:rPr lang="en-IN" sz="1600" b="1" dirty="0"/>
                        <a:t>Volume</a:t>
                      </a:r>
                    </a:p>
                  </a:txBody>
                  <a:tcPr marL="42299" marR="42299" marT="21149" marB="21149" anchor="ctr"/>
                </a:tc>
                <a:tc>
                  <a:txBody>
                    <a:bodyPr/>
                    <a:lstStyle/>
                    <a:p>
                      <a:r>
                        <a:rPr lang="en-IN" sz="1600"/>
                        <a:t>Data in the range of tens or hundreds of Gigabytes</a:t>
                      </a:r>
                    </a:p>
                  </a:txBody>
                  <a:tcPr marL="42299" marR="42299" marT="21149" marB="21149" anchor="ctr"/>
                </a:tc>
                <a:tc>
                  <a:txBody>
                    <a:bodyPr/>
                    <a:lstStyle/>
                    <a:p>
                      <a:r>
                        <a:rPr lang="en-IN" sz="1600" dirty="0"/>
                        <a:t>Size of Data is more than Terabytes</a:t>
                      </a:r>
                    </a:p>
                  </a:txBody>
                  <a:tcPr marL="42299" marR="42299" marT="21149" marB="21149" anchor="ctr"/>
                </a:tc>
                <a:extLst>
                  <a:ext uri="{0D108BD9-81ED-4DB2-BD59-A6C34878D82A}">
                    <a16:rowId xmlns:a16="http://schemas.microsoft.com/office/drawing/2014/main" val="10003"/>
                  </a:ext>
                </a:extLst>
              </a:tr>
              <a:tr h="326001">
                <a:tc>
                  <a:txBody>
                    <a:bodyPr/>
                    <a:lstStyle/>
                    <a:p>
                      <a:r>
                        <a:rPr lang="en-IN" sz="1600" b="1" dirty="0"/>
                        <a:t>Analysis Areas</a:t>
                      </a:r>
                    </a:p>
                  </a:txBody>
                  <a:tcPr marL="42299" marR="42299" marT="21149" marB="21149" anchor="ctr"/>
                </a:tc>
                <a:tc>
                  <a:txBody>
                    <a:bodyPr/>
                    <a:lstStyle/>
                    <a:p>
                      <a:r>
                        <a:rPr lang="en-IN" sz="1600"/>
                        <a:t>Data marts(Analysts)</a:t>
                      </a:r>
                    </a:p>
                  </a:txBody>
                  <a:tcPr marL="42299" marR="42299" marT="21149" marB="21149" anchor="ctr"/>
                </a:tc>
                <a:tc>
                  <a:txBody>
                    <a:bodyPr/>
                    <a:lstStyle/>
                    <a:p>
                      <a:r>
                        <a:rPr lang="en-IN" sz="1600" dirty="0"/>
                        <a:t>Clusters(Data Scientists)</a:t>
                      </a:r>
                    </a:p>
                  </a:txBody>
                  <a:tcPr marL="42299" marR="42299" marT="21149" marB="21149" anchor="ctr"/>
                </a:tc>
                <a:extLst>
                  <a:ext uri="{0D108BD9-81ED-4DB2-BD59-A6C34878D82A}">
                    <a16:rowId xmlns:a16="http://schemas.microsoft.com/office/drawing/2014/main" val="10004"/>
                  </a:ext>
                </a:extLst>
              </a:tr>
              <a:tr h="465716">
                <a:tc>
                  <a:txBody>
                    <a:bodyPr/>
                    <a:lstStyle/>
                    <a:p>
                      <a:r>
                        <a:rPr lang="en-IN" sz="1600" b="1" dirty="0"/>
                        <a:t>Quality</a:t>
                      </a:r>
                    </a:p>
                  </a:txBody>
                  <a:tcPr marL="42299" marR="42299" marT="21149" marB="21149" anchor="ctr"/>
                </a:tc>
                <a:tc>
                  <a:txBody>
                    <a:bodyPr/>
                    <a:lstStyle/>
                    <a:p>
                      <a:r>
                        <a:rPr lang="en-IN" sz="1600"/>
                        <a:t>Contains less noise as data is less collected in a controlled manner</a:t>
                      </a:r>
                    </a:p>
                  </a:txBody>
                  <a:tcPr marL="42299" marR="42299" marT="21149" marB="21149" anchor="ctr"/>
                </a:tc>
                <a:tc>
                  <a:txBody>
                    <a:bodyPr/>
                    <a:lstStyle/>
                    <a:p>
                      <a:r>
                        <a:rPr lang="en-IN" sz="1600"/>
                        <a:t>Usually, the quality of data is not guaranteed</a:t>
                      </a:r>
                    </a:p>
                  </a:txBody>
                  <a:tcPr marL="42299" marR="42299" marT="21149" marB="21149" anchor="ctr"/>
                </a:tc>
                <a:extLst>
                  <a:ext uri="{0D108BD9-81ED-4DB2-BD59-A6C34878D82A}">
                    <a16:rowId xmlns:a16="http://schemas.microsoft.com/office/drawing/2014/main" val="10005"/>
                  </a:ext>
                </a:extLst>
              </a:tr>
              <a:tr h="465716">
                <a:tc>
                  <a:txBody>
                    <a:bodyPr/>
                    <a:lstStyle/>
                    <a:p>
                      <a:r>
                        <a:rPr lang="en-IN" sz="1600" b="1" dirty="0"/>
                        <a:t>Processing</a:t>
                      </a:r>
                    </a:p>
                  </a:txBody>
                  <a:tcPr marL="42299" marR="42299" marT="21149" marB="21149" anchor="ctr"/>
                </a:tc>
                <a:tc>
                  <a:txBody>
                    <a:bodyPr/>
                    <a:lstStyle/>
                    <a:p>
                      <a:r>
                        <a:rPr lang="en-IN" sz="1600"/>
                        <a:t>It requires batch-oriented processing pipelines</a:t>
                      </a:r>
                    </a:p>
                  </a:txBody>
                  <a:tcPr marL="42299" marR="42299" marT="21149" marB="21149" anchor="ctr"/>
                </a:tc>
                <a:tc>
                  <a:txBody>
                    <a:bodyPr/>
                    <a:lstStyle/>
                    <a:p>
                      <a:r>
                        <a:rPr lang="en-IN" sz="1600"/>
                        <a:t>It has both batch and stream processing pipelines</a:t>
                      </a:r>
                    </a:p>
                  </a:txBody>
                  <a:tcPr marL="42299" marR="42299" marT="21149" marB="21149" anchor="ctr"/>
                </a:tc>
                <a:extLst>
                  <a:ext uri="{0D108BD9-81ED-4DB2-BD59-A6C34878D82A}">
                    <a16:rowId xmlns:a16="http://schemas.microsoft.com/office/drawing/2014/main" val="10006"/>
                  </a:ext>
                </a:extLst>
              </a:tr>
              <a:tr h="186287">
                <a:tc>
                  <a:txBody>
                    <a:bodyPr/>
                    <a:lstStyle/>
                    <a:p>
                      <a:r>
                        <a:rPr lang="en-IN" sz="1600" b="1" dirty="0"/>
                        <a:t>Database</a:t>
                      </a:r>
                    </a:p>
                  </a:txBody>
                  <a:tcPr marL="42299" marR="42299" marT="21149" marB="21149" anchor="ctr"/>
                </a:tc>
                <a:tc>
                  <a:txBody>
                    <a:bodyPr/>
                    <a:lstStyle/>
                    <a:p>
                      <a:r>
                        <a:rPr lang="en-IN" sz="1600"/>
                        <a:t>SQL</a:t>
                      </a:r>
                    </a:p>
                  </a:txBody>
                  <a:tcPr marL="42299" marR="42299" marT="21149" marB="21149" anchor="ctr"/>
                </a:tc>
                <a:tc>
                  <a:txBody>
                    <a:bodyPr/>
                    <a:lstStyle/>
                    <a:p>
                      <a:r>
                        <a:rPr lang="en-IN" sz="1600"/>
                        <a:t>NoSQL</a:t>
                      </a:r>
                    </a:p>
                  </a:txBody>
                  <a:tcPr marL="42299" marR="42299" marT="21149" marB="21149" anchor="ctr"/>
                </a:tc>
                <a:extLst>
                  <a:ext uri="{0D108BD9-81ED-4DB2-BD59-A6C34878D82A}">
                    <a16:rowId xmlns:a16="http://schemas.microsoft.com/office/drawing/2014/main" val="10007"/>
                  </a:ext>
                </a:extLst>
              </a:tr>
              <a:tr h="605431">
                <a:tc>
                  <a:txBody>
                    <a:bodyPr/>
                    <a:lstStyle/>
                    <a:p>
                      <a:r>
                        <a:rPr lang="en-IN" sz="1600" b="1" dirty="0"/>
                        <a:t>Velocity</a:t>
                      </a:r>
                    </a:p>
                  </a:txBody>
                  <a:tcPr marL="42299" marR="42299" marT="21149" marB="21149" anchor="ctr"/>
                </a:tc>
                <a:tc>
                  <a:txBody>
                    <a:bodyPr/>
                    <a:lstStyle/>
                    <a:p>
                      <a:r>
                        <a:rPr lang="en-IN" sz="1600" dirty="0"/>
                        <a:t>Constant flow of data, data aggregation is slow</a:t>
                      </a:r>
                    </a:p>
                  </a:txBody>
                  <a:tcPr marL="42299" marR="42299" marT="21149" marB="21149" anchor="ctr"/>
                </a:tc>
                <a:tc>
                  <a:txBody>
                    <a:bodyPr/>
                    <a:lstStyle/>
                    <a:p>
                      <a:r>
                        <a:rPr lang="en-IN" sz="1600" dirty="0"/>
                        <a:t>Data arrives at extremely high speeds, large volumes of data aggregation in a short time</a:t>
                      </a:r>
                    </a:p>
                  </a:txBody>
                  <a:tcPr marL="42299" marR="42299" marT="21149" marB="21149" anchor="ctr"/>
                </a:tc>
                <a:extLst>
                  <a:ext uri="{0D108BD9-81ED-4DB2-BD59-A6C34878D82A}">
                    <a16:rowId xmlns:a16="http://schemas.microsoft.com/office/drawing/2014/main" val="10008"/>
                  </a:ext>
                </a:extLst>
              </a:tr>
              <a:tr h="745145">
                <a:tc>
                  <a:txBody>
                    <a:bodyPr/>
                    <a:lstStyle/>
                    <a:p>
                      <a:r>
                        <a:rPr lang="en-IN" sz="1600" b="1" dirty="0"/>
                        <a:t>Structure</a:t>
                      </a:r>
                    </a:p>
                  </a:txBody>
                  <a:tcPr marL="42299" marR="42299" marT="21149" marB="21149" anchor="ctr"/>
                </a:tc>
                <a:tc>
                  <a:txBody>
                    <a:bodyPr/>
                    <a:lstStyle/>
                    <a:p>
                      <a:r>
                        <a:rPr lang="en-IN" sz="1600" dirty="0"/>
                        <a:t>Structured data in tabular with</a:t>
                      </a:r>
                      <a:r>
                        <a:rPr lang="en-IN" sz="1600" baseline="0" dirty="0"/>
                        <a:t> </a:t>
                      </a:r>
                      <a:r>
                        <a:rPr lang="en-IN" sz="1600" dirty="0"/>
                        <a:t>fixed schema(Relational)</a:t>
                      </a:r>
                    </a:p>
                  </a:txBody>
                  <a:tcPr marL="42299" marR="42299" marT="21149" marB="21149" anchor="ctr"/>
                </a:tc>
                <a:tc>
                  <a:txBody>
                    <a:bodyPr/>
                    <a:lstStyle/>
                    <a:p>
                      <a:r>
                        <a:rPr lang="en-IN" sz="1600" dirty="0"/>
                        <a:t>Numerous variety of data set including tabular data, text, audio, images, video, logs, JSON etc.(Non Relational)</a:t>
                      </a:r>
                    </a:p>
                  </a:txBody>
                  <a:tcPr marL="42299" marR="42299" marT="21149" marB="21149" anchor="ctr"/>
                </a:tc>
                <a:extLst>
                  <a:ext uri="{0D108BD9-81ED-4DB2-BD59-A6C34878D82A}">
                    <a16:rowId xmlns:a16="http://schemas.microsoft.com/office/drawing/2014/main" val="10009"/>
                  </a:ext>
                </a:extLst>
              </a:tr>
              <a:tr h="745145">
                <a:tc>
                  <a:txBody>
                    <a:bodyPr/>
                    <a:lstStyle/>
                    <a:p>
                      <a:r>
                        <a:rPr lang="en-IN" sz="1600" b="1" dirty="0"/>
                        <a:t>Scalability</a:t>
                      </a:r>
                    </a:p>
                  </a:txBody>
                  <a:tcPr marL="42299" marR="42299" marT="21149" marB="21149" anchor="ctr"/>
                </a:tc>
                <a:tc>
                  <a:txBody>
                    <a:bodyPr/>
                    <a:lstStyle/>
                    <a:p>
                      <a:r>
                        <a:rPr lang="en-IN" sz="1600" dirty="0"/>
                        <a:t>Usually vertically scaled</a:t>
                      </a:r>
                    </a:p>
                  </a:txBody>
                  <a:tcPr marL="42299" marR="42299" marT="21149" marB="21149" anchor="ctr"/>
                </a:tc>
                <a:tc>
                  <a:txBody>
                    <a:bodyPr/>
                    <a:lstStyle/>
                    <a:p>
                      <a:r>
                        <a:rPr lang="en-IN" sz="1600" dirty="0"/>
                        <a:t>Usually horizontally scaling architectures</a:t>
                      </a:r>
                    </a:p>
                  </a:txBody>
                  <a:tcPr marL="42299" marR="42299" marT="21149" marB="21149" anchor="ct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8329655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Relational Database (RDBMS)</a:t>
            </a:r>
          </a:p>
        </p:txBody>
      </p:sp>
      <p:sp>
        <p:nvSpPr>
          <p:cNvPr id="3" name="Content Placeholder 2"/>
          <p:cNvSpPr>
            <a:spLocks noGrp="1"/>
          </p:cNvSpPr>
          <p:nvPr>
            <p:ph idx="1"/>
          </p:nvPr>
        </p:nvSpPr>
        <p:spPr/>
        <p:txBody>
          <a:bodyPr>
            <a:normAutofit fontScale="77500" lnSpcReduction="20000"/>
          </a:bodyPr>
          <a:lstStyle/>
          <a:p>
            <a:r>
              <a:rPr lang="en-IN" b="1" dirty="0">
                <a:solidFill>
                  <a:srgbClr val="FF0000"/>
                </a:solidFill>
              </a:rPr>
              <a:t>Schema</a:t>
            </a:r>
            <a:r>
              <a:rPr lang="en-IN" dirty="0"/>
              <a:t>: A database schema is the skeleton structure that represents the logical view of the entire database. </a:t>
            </a:r>
          </a:p>
          <a:p>
            <a:r>
              <a:rPr lang="en-IN" dirty="0"/>
              <a:t>It defines how the data is organized and how the relations among them are associated. </a:t>
            </a:r>
          </a:p>
          <a:p>
            <a:pPr marL="0" indent="0">
              <a:buNone/>
            </a:pPr>
            <a:endParaRPr lang="en-IN" dirty="0"/>
          </a:p>
          <a:p>
            <a:pPr marL="0" indent="0">
              <a:buNone/>
            </a:pPr>
            <a:r>
              <a:rPr lang="en-IN" dirty="0"/>
              <a:t>It can be divided broadly into </a:t>
            </a:r>
            <a:r>
              <a:rPr lang="en-IN" b="1" dirty="0">
                <a:solidFill>
                  <a:srgbClr val="FF0000"/>
                </a:solidFill>
              </a:rPr>
              <a:t>TWO</a:t>
            </a:r>
            <a:r>
              <a:rPr lang="en-IN" dirty="0">
                <a:solidFill>
                  <a:srgbClr val="FF0000"/>
                </a:solidFill>
              </a:rPr>
              <a:t> </a:t>
            </a:r>
            <a:r>
              <a:rPr lang="en-IN" dirty="0"/>
              <a:t>categories −</a:t>
            </a:r>
          </a:p>
          <a:p>
            <a:pPr algn="just"/>
            <a:r>
              <a:rPr lang="en-IN" b="1" u="sng" dirty="0"/>
              <a:t>Physical Database Schema </a:t>
            </a:r>
            <a:r>
              <a:rPr lang="en-IN" dirty="0"/>
              <a:t>− This schema pertains to the actual storage of data. For example: files, indices, etc. It defines how the data will be stored in a secondary storage.</a:t>
            </a:r>
          </a:p>
          <a:p>
            <a:pPr algn="just"/>
            <a:r>
              <a:rPr lang="en-IN" b="1" u="sng" dirty="0"/>
              <a:t>Logical Database Schema </a:t>
            </a:r>
            <a:r>
              <a:rPr lang="en-IN" dirty="0"/>
              <a:t>− This schema defines all the logical constraints that need to be applied on the data stored. It defines tables, views, and integrity constraints.</a:t>
            </a:r>
          </a:p>
          <a:p>
            <a:endParaRPr lang="en-IN" dirty="0"/>
          </a:p>
        </p:txBody>
      </p:sp>
    </p:spTree>
    <p:extLst>
      <p:ext uri="{BB962C8B-B14F-4D97-AF65-F5344CB8AC3E}">
        <p14:creationId xmlns:p14="http://schemas.microsoft.com/office/powerpoint/2010/main" val="23550489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RDBMS Schema</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918170"/>
            <a:ext cx="8229600" cy="3890022"/>
          </a:xfrm>
        </p:spPr>
      </p:pic>
    </p:spTree>
    <p:extLst>
      <p:ext uri="{BB962C8B-B14F-4D97-AF65-F5344CB8AC3E}">
        <p14:creationId xmlns:p14="http://schemas.microsoft.com/office/powerpoint/2010/main" val="41386245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39762"/>
          </a:xfrm>
        </p:spPr>
        <p:txBody>
          <a:bodyPr>
            <a:normAutofit fontScale="90000"/>
          </a:bodyPr>
          <a:lstStyle/>
          <a:p>
            <a:r>
              <a:rPr lang="en-IN" dirty="0"/>
              <a:t>Traditional RDBMS Vs Big Data</a:t>
            </a:r>
          </a:p>
        </p:txBody>
      </p:sp>
      <p:graphicFrame>
        <p:nvGraphicFramePr>
          <p:cNvPr id="4" name="Content Placeholder 3"/>
          <p:cNvGraphicFramePr>
            <a:graphicFrameLocks noGrp="1"/>
          </p:cNvGraphicFramePr>
          <p:nvPr>
            <p:ph idx="1"/>
          </p:nvPr>
        </p:nvGraphicFramePr>
        <p:xfrm>
          <a:off x="304800" y="762003"/>
          <a:ext cx="8610603" cy="5775092"/>
        </p:xfrm>
        <a:graphic>
          <a:graphicData uri="http://schemas.openxmlformats.org/drawingml/2006/table">
            <a:tbl>
              <a:tblPr>
                <a:tableStyleId>{5940675A-B579-460E-94D1-54222C63F5DA}</a:tableStyleId>
              </a:tblPr>
              <a:tblGrid>
                <a:gridCol w="533400">
                  <a:extLst>
                    <a:ext uri="{9D8B030D-6E8A-4147-A177-3AD203B41FA5}">
                      <a16:colId xmlns:a16="http://schemas.microsoft.com/office/drawing/2014/main" val="20000"/>
                    </a:ext>
                  </a:extLst>
                </a:gridCol>
                <a:gridCol w="3657602">
                  <a:extLst>
                    <a:ext uri="{9D8B030D-6E8A-4147-A177-3AD203B41FA5}">
                      <a16:colId xmlns:a16="http://schemas.microsoft.com/office/drawing/2014/main" val="20001"/>
                    </a:ext>
                  </a:extLst>
                </a:gridCol>
                <a:gridCol w="4419601">
                  <a:extLst>
                    <a:ext uri="{9D8B030D-6E8A-4147-A177-3AD203B41FA5}">
                      <a16:colId xmlns:a16="http://schemas.microsoft.com/office/drawing/2014/main" val="20002"/>
                    </a:ext>
                  </a:extLst>
                </a:gridCol>
              </a:tblGrid>
              <a:tr h="533397">
                <a:tc>
                  <a:txBody>
                    <a:bodyPr/>
                    <a:lstStyle/>
                    <a:p>
                      <a:pPr algn="ctr"/>
                      <a:r>
                        <a:rPr lang="en-IN" sz="1600" b="1" dirty="0">
                          <a:solidFill>
                            <a:srgbClr val="C00000"/>
                          </a:solidFill>
                          <a:effectLst/>
                        </a:rPr>
                        <a:t>S.No</a:t>
                      </a:r>
                    </a:p>
                  </a:txBody>
                  <a:tcPr marL="54530" marR="54530" marT="27265" marB="27265" anchor="ctr">
                    <a:solidFill>
                      <a:schemeClr val="bg1">
                        <a:lumMod val="95000"/>
                      </a:schemeClr>
                    </a:solidFill>
                  </a:tcPr>
                </a:tc>
                <a:tc>
                  <a:txBody>
                    <a:bodyPr/>
                    <a:lstStyle/>
                    <a:p>
                      <a:pPr algn="ctr"/>
                      <a:r>
                        <a:rPr lang="en-IN" sz="2000" b="1" dirty="0">
                          <a:solidFill>
                            <a:srgbClr val="C00000"/>
                          </a:solidFill>
                          <a:effectLst/>
                        </a:rPr>
                        <a:t>Traditional RDBMS</a:t>
                      </a:r>
                    </a:p>
                  </a:txBody>
                  <a:tcPr marL="54530" marR="54530" marT="27265" marB="27265" anchor="ctr">
                    <a:solidFill>
                      <a:schemeClr val="bg1">
                        <a:lumMod val="95000"/>
                      </a:schemeClr>
                    </a:solidFill>
                  </a:tcPr>
                </a:tc>
                <a:tc>
                  <a:txBody>
                    <a:bodyPr/>
                    <a:lstStyle/>
                    <a:p>
                      <a:pPr algn="ctr"/>
                      <a:r>
                        <a:rPr lang="en-IN" sz="2000" b="1" dirty="0">
                          <a:solidFill>
                            <a:srgbClr val="C00000"/>
                          </a:solidFill>
                          <a:effectLst/>
                        </a:rPr>
                        <a:t>Big Data </a:t>
                      </a:r>
                    </a:p>
                  </a:txBody>
                  <a:tcPr marL="54530" marR="54530" marT="27265" marB="27265" anchor="ctr">
                    <a:solidFill>
                      <a:schemeClr val="bg1">
                        <a:lumMod val="95000"/>
                      </a:schemeClr>
                    </a:solidFill>
                  </a:tcPr>
                </a:tc>
                <a:extLst>
                  <a:ext uri="{0D108BD9-81ED-4DB2-BD59-A6C34878D82A}">
                    <a16:rowId xmlns:a16="http://schemas.microsoft.com/office/drawing/2014/main" val="10000"/>
                  </a:ext>
                </a:extLst>
              </a:tr>
              <a:tr h="1024244">
                <a:tc>
                  <a:txBody>
                    <a:bodyPr/>
                    <a:lstStyle/>
                    <a:p>
                      <a:r>
                        <a:rPr lang="en-IN" sz="1600" dirty="0"/>
                        <a:t>1.</a:t>
                      </a:r>
                    </a:p>
                  </a:txBody>
                  <a:tcPr marL="54530" marR="54530" marT="27265" marB="27265" anchor="ctr"/>
                </a:tc>
                <a:tc>
                  <a:txBody>
                    <a:bodyPr/>
                    <a:lstStyle/>
                    <a:p>
                      <a:r>
                        <a:rPr lang="en-IN" sz="1600" dirty="0"/>
                        <a:t>Traditional row-column based databases, basically used for data storage, manipulation and retrieval.</a:t>
                      </a:r>
                    </a:p>
                  </a:txBody>
                  <a:tcPr marL="54530" marR="54530" marT="27265" marB="27265" anchor="ctr"/>
                </a:tc>
                <a:tc>
                  <a:txBody>
                    <a:bodyPr/>
                    <a:lstStyle/>
                    <a:p>
                      <a:r>
                        <a:rPr lang="en-IN" sz="1600"/>
                        <a:t>An open-source software used for storing data and running applications or processes concurrently.</a:t>
                      </a:r>
                    </a:p>
                  </a:txBody>
                  <a:tcPr marL="54530" marR="54530" marT="27265" marB="27265" anchor="ctr"/>
                </a:tc>
                <a:extLst>
                  <a:ext uri="{0D108BD9-81ED-4DB2-BD59-A6C34878D82A}">
                    <a16:rowId xmlns:a16="http://schemas.microsoft.com/office/drawing/2014/main" val="10001"/>
                  </a:ext>
                </a:extLst>
              </a:tr>
              <a:tr h="639571">
                <a:tc>
                  <a:txBody>
                    <a:bodyPr/>
                    <a:lstStyle/>
                    <a:p>
                      <a:r>
                        <a:rPr lang="en-IN" sz="1600"/>
                        <a:t>2.</a:t>
                      </a:r>
                    </a:p>
                  </a:txBody>
                  <a:tcPr marL="54530" marR="54530" marT="27265" marB="27265" anchor="ctr"/>
                </a:tc>
                <a:tc>
                  <a:txBody>
                    <a:bodyPr/>
                    <a:lstStyle/>
                    <a:p>
                      <a:r>
                        <a:rPr lang="en-IN" sz="1600" dirty="0"/>
                        <a:t>structured data is mostly processed.</a:t>
                      </a:r>
                    </a:p>
                  </a:txBody>
                  <a:tcPr marL="54530" marR="54530" marT="27265" marB="27265" anchor="ctr"/>
                </a:tc>
                <a:tc>
                  <a:txBody>
                    <a:bodyPr/>
                    <a:lstStyle/>
                    <a:p>
                      <a:r>
                        <a:rPr lang="en-IN" sz="1600" dirty="0"/>
                        <a:t>both structured and unstructured data is processed.</a:t>
                      </a:r>
                    </a:p>
                  </a:txBody>
                  <a:tcPr marL="54530" marR="54530" marT="27265" marB="27265" anchor="ctr"/>
                </a:tc>
                <a:extLst>
                  <a:ext uri="{0D108BD9-81ED-4DB2-BD59-A6C34878D82A}">
                    <a16:rowId xmlns:a16="http://schemas.microsoft.com/office/drawing/2014/main" val="10002"/>
                  </a:ext>
                </a:extLst>
              </a:tr>
              <a:tr h="447235">
                <a:tc>
                  <a:txBody>
                    <a:bodyPr/>
                    <a:lstStyle/>
                    <a:p>
                      <a:r>
                        <a:rPr lang="en-IN" sz="1600"/>
                        <a:t>3.</a:t>
                      </a:r>
                    </a:p>
                  </a:txBody>
                  <a:tcPr marL="54530" marR="54530" marT="27265" marB="27265" anchor="ctr"/>
                </a:tc>
                <a:tc>
                  <a:txBody>
                    <a:bodyPr/>
                    <a:lstStyle/>
                    <a:p>
                      <a:r>
                        <a:rPr lang="en-IN" sz="1600" dirty="0"/>
                        <a:t>best suited for OLTP environment.</a:t>
                      </a:r>
                    </a:p>
                  </a:txBody>
                  <a:tcPr marL="54530" marR="54530" marT="27265" marB="27265" anchor="ctr"/>
                </a:tc>
                <a:tc>
                  <a:txBody>
                    <a:bodyPr/>
                    <a:lstStyle/>
                    <a:p>
                      <a:r>
                        <a:rPr lang="en-IN" sz="1600" dirty="0"/>
                        <a:t>best suited for BIG data.</a:t>
                      </a:r>
                    </a:p>
                  </a:txBody>
                  <a:tcPr marL="54530" marR="54530" marT="27265" marB="27265" anchor="ctr"/>
                </a:tc>
                <a:extLst>
                  <a:ext uri="{0D108BD9-81ED-4DB2-BD59-A6C34878D82A}">
                    <a16:rowId xmlns:a16="http://schemas.microsoft.com/office/drawing/2014/main" val="10003"/>
                  </a:ext>
                </a:extLst>
              </a:tr>
              <a:tr h="447235">
                <a:tc>
                  <a:txBody>
                    <a:bodyPr/>
                    <a:lstStyle/>
                    <a:p>
                      <a:r>
                        <a:rPr lang="en-IN" sz="1600"/>
                        <a:t>4.</a:t>
                      </a:r>
                    </a:p>
                  </a:txBody>
                  <a:tcPr marL="54530" marR="54530" marT="27265" marB="27265" anchor="ctr"/>
                </a:tc>
                <a:tc>
                  <a:txBody>
                    <a:bodyPr/>
                    <a:lstStyle/>
                    <a:p>
                      <a:r>
                        <a:rPr lang="en-IN" sz="1600" dirty="0"/>
                        <a:t>less scalable than Hadoop.</a:t>
                      </a:r>
                    </a:p>
                  </a:txBody>
                  <a:tcPr marL="54530" marR="54530" marT="27265" marB="27265" anchor="ctr"/>
                </a:tc>
                <a:tc>
                  <a:txBody>
                    <a:bodyPr/>
                    <a:lstStyle/>
                    <a:p>
                      <a:r>
                        <a:rPr lang="en-IN" sz="1600" dirty="0"/>
                        <a:t>highly scalable.</a:t>
                      </a:r>
                    </a:p>
                  </a:txBody>
                  <a:tcPr marL="54530" marR="54530" marT="27265" marB="27265" anchor="ctr"/>
                </a:tc>
                <a:extLst>
                  <a:ext uri="{0D108BD9-81ED-4DB2-BD59-A6C34878D82A}">
                    <a16:rowId xmlns:a16="http://schemas.microsoft.com/office/drawing/2014/main" val="10004"/>
                  </a:ext>
                </a:extLst>
              </a:tr>
              <a:tr h="447235">
                <a:tc>
                  <a:txBody>
                    <a:bodyPr/>
                    <a:lstStyle/>
                    <a:p>
                      <a:r>
                        <a:rPr lang="en-IN" sz="1600"/>
                        <a:t>5.</a:t>
                      </a:r>
                    </a:p>
                  </a:txBody>
                  <a:tcPr marL="54530" marR="54530" marT="27265" marB="27265" anchor="ctr"/>
                </a:tc>
                <a:tc>
                  <a:txBody>
                    <a:bodyPr/>
                    <a:lstStyle/>
                    <a:p>
                      <a:r>
                        <a:rPr lang="en-IN" sz="1600" dirty="0"/>
                        <a:t>Data normalization is required in RDBMS.</a:t>
                      </a:r>
                    </a:p>
                  </a:txBody>
                  <a:tcPr marL="54530" marR="54530" marT="27265" marB="27265" anchor="ctr"/>
                </a:tc>
                <a:tc>
                  <a:txBody>
                    <a:bodyPr/>
                    <a:lstStyle/>
                    <a:p>
                      <a:r>
                        <a:rPr lang="en-IN" sz="1600" dirty="0"/>
                        <a:t>Data normalization is not required in Big</a:t>
                      </a:r>
                      <a:r>
                        <a:rPr lang="en-IN" sz="1600" baseline="0" dirty="0"/>
                        <a:t> Data</a:t>
                      </a:r>
                      <a:r>
                        <a:rPr lang="en-IN" sz="1600" dirty="0"/>
                        <a:t>.</a:t>
                      </a:r>
                    </a:p>
                  </a:txBody>
                  <a:tcPr marL="54530" marR="54530" marT="27265" marB="27265" anchor="ctr"/>
                </a:tc>
                <a:extLst>
                  <a:ext uri="{0D108BD9-81ED-4DB2-BD59-A6C34878D82A}">
                    <a16:rowId xmlns:a16="http://schemas.microsoft.com/office/drawing/2014/main" val="10005"/>
                  </a:ext>
                </a:extLst>
              </a:tr>
              <a:tr h="447235">
                <a:tc>
                  <a:txBody>
                    <a:bodyPr/>
                    <a:lstStyle/>
                    <a:p>
                      <a:r>
                        <a:rPr lang="en-IN" sz="1600"/>
                        <a:t>6.</a:t>
                      </a:r>
                    </a:p>
                  </a:txBody>
                  <a:tcPr marL="54530" marR="54530" marT="27265" marB="27265" anchor="ctr"/>
                </a:tc>
                <a:tc>
                  <a:txBody>
                    <a:bodyPr/>
                    <a:lstStyle/>
                    <a:p>
                      <a:r>
                        <a:rPr lang="en-IN" sz="1600" dirty="0"/>
                        <a:t>Stores transformed and aggregated data.</a:t>
                      </a:r>
                    </a:p>
                  </a:txBody>
                  <a:tcPr marL="54530" marR="54530" marT="27265" marB="27265" anchor="ctr"/>
                </a:tc>
                <a:tc>
                  <a:txBody>
                    <a:bodyPr/>
                    <a:lstStyle/>
                    <a:p>
                      <a:r>
                        <a:rPr lang="en-IN" sz="1600" dirty="0"/>
                        <a:t>Stores huge volume of data.</a:t>
                      </a:r>
                    </a:p>
                  </a:txBody>
                  <a:tcPr marL="54530" marR="54530" marT="27265" marB="27265" anchor="ctr"/>
                </a:tc>
                <a:extLst>
                  <a:ext uri="{0D108BD9-81ED-4DB2-BD59-A6C34878D82A}">
                    <a16:rowId xmlns:a16="http://schemas.microsoft.com/office/drawing/2014/main" val="10006"/>
                  </a:ext>
                </a:extLst>
              </a:tr>
              <a:tr h="447235">
                <a:tc>
                  <a:txBody>
                    <a:bodyPr/>
                    <a:lstStyle/>
                    <a:p>
                      <a:r>
                        <a:rPr lang="en-IN" sz="1600"/>
                        <a:t>7.</a:t>
                      </a:r>
                    </a:p>
                  </a:txBody>
                  <a:tcPr marL="54530" marR="54530" marT="27265" marB="27265" anchor="ctr"/>
                </a:tc>
                <a:tc>
                  <a:txBody>
                    <a:bodyPr/>
                    <a:lstStyle/>
                    <a:p>
                      <a:r>
                        <a:rPr lang="en-IN" sz="1600" dirty="0"/>
                        <a:t>No latency in response.</a:t>
                      </a:r>
                    </a:p>
                  </a:txBody>
                  <a:tcPr marL="54530" marR="54530" marT="27265" marB="27265" anchor="ctr"/>
                </a:tc>
                <a:tc>
                  <a:txBody>
                    <a:bodyPr/>
                    <a:lstStyle/>
                    <a:p>
                      <a:r>
                        <a:rPr lang="en-IN" sz="1600"/>
                        <a:t>It has some latency in response.</a:t>
                      </a:r>
                    </a:p>
                  </a:txBody>
                  <a:tcPr marL="54530" marR="54530" marT="27265" marB="27265" anchor="ctr"/>
                </a:tc>
                <a:extLst>
                  <a:ext uri="{0D108BD9-81ED-4DB2-BD59-A6C34878D82A}">
                    <a16:rowId xmlns:a16="http://schemas.microsoft.com/office/drawing/2014/main" val="10007"/>
                  </a:ext>
                </a:extLst>
              </a:tr>
              <a:tr h="447235">
                <a:tc>
                  <a:txBody>
                    <a:bodyPr/>
                    <a:lstStyle/>
                    <a:p>
                      <a:r>
                        <a:rPr lang="en-IN" sz="1600"/>
                        <a:t>8.</a:t>
                      </a:r>
                    </a:p>
                  </a:txBody>
                  <a:tcPr marL="54530" marR="54530" marT="27265" marB="27265" anchor="ctr"/>
                </a:tc>
                <a:tc>
                  <a:txBody>
                    <a:bodyPr/>
                    <a:lstStyle/>
                    <a:p>
                      <a:r>
                        <a:rPr lang="en-IN" sz="1600" dirty="0"/>
                        <a:t>The data schema of RDBMS is static type.</a:t>
                      </a:r>
                    </a:p>
                  </a:txBody>
                  <a:tcPr marL="54530" marR="54530" marT="27265" marB="27265" anchor="ctr"/>
                </a:tc>
                <a:tc>
                  <a:txBody>
                    <a:bodyPr/>
                    <a:lstStyle/>
                    <a:p>
                      <a:r>
                        <a:rPr lang="en-IN" sz="1600" dirty="0"/>
                        <a:t>The data schema is dynamic type.</a:t>
                      </a:r>
                    </a:p>
                  </a:txBody>
                  <a:tcPr marL="54530" marR="54530" marT="27265" marB="27265" anchor="ctr"/>
                </a:tc>
                <a:extLst>
                  <a:ext uri="{0D108BD9-81ED-4DB2-BD59-A6C34878D82A}">
                    <a16:rowId xmlns:a16="http://schemas.microsoft.com/office/drawing/2014/main" val="10008"/>
                  </a:ext>
                </a:extLst>
              </a:tr>
              <a:tr h="447235">
                <a:tc>
                  <a:txBody>
                    <a:bodyPr/>
                    <a:lstStyle/>
                    <a:p>
                      <a:r>
                        <a:rPr lang="en-IN" sz="1600"/>
                        <a:t>9.</a:t>
                      </a:r>
                    </a:p>
                  </a:txBody>
                  <a:tcPr marL="54530" marR="54530" marT="27265" marB="27265" anchor="ctr"/>
                </a:tc>
                <a:tc>
                  <a:txBody>
                    <a:bodyPr/>
                    <a:lstStyle/>
                    <a:p>
                      <a:r>
                        <a:rPr lang="en-IN" sz="1600"/>
                        <a:t>High data integrity available.</a:t>
                      </a:r>
                    </a:p>
                  </a:txBody>
                  <a:tcPr marL="54530" marR="54530" marT="27265" marB="27265" anchor="ctr"/>
                </a:tc>
                <a:tc>
                  <a:txBody>
                    <a:bodyPr/>
                    <a:lstStyle/>
                    <a:p>
                      <a:r>
                        <a:rPr lang="en-IN" sz="1600"/>
                        <a:t>Low data integrity available than RDBMS.</a:t>
                      </a:r>
                    </a:p>
                  </a:txBody>
                  <a:tcPr marL="54530" marR="54530" marT="27265" marB="27265" anchor="ctr"/>
                </a:tc>
                <a:extLst>
                  <a:ext uri="{0D108BD9-81ED-4DB2-BD59-A6C34878D82A}">
                    <a16:rowId xmlns:a16="http://schemas.microsoft.com/office/drawing/2014/main" val="10009"/>
                  </a:ext>
                </a:extLst>
              </a:tr>
              <a:tr h="447235">
                <a:tc>
                  <a:txBody>
                    <a:bodyPr/>
                    <a:lstStyle/>
                    <a:p>
                      <a:r>
                        <a:rPr lang="en-IN" sz="1600"/>
                        <a:t>10.</a:t>
                      </a:r>
                    </a:p>
                  </a:txBody>
                  <a:tcPr marL="54530" marR="54530" marT="27265" marB="27265" anchor="ctr"/>
                </a:tc>
                <a:tc>
                  <a:txBody>
                    <a:bodyPr/>
                    <a:lstStyle/>
                    <a:p>
                      <a:r>
                        <a:rPr lang="en-IN" sz="1600"/>
                        <a:t>Cost is applicable for licensed software.</a:t>
                      </a:r>
                    </a:p>
                  </a:txBody>
                  <a:tcPr marL="54530" marR="54530" marT="27265" marB="27265" anchor="ctr"/>
                </a:tc>
                <a:tc>
                  <a:txBody>
                    <a:bodyPr/>
                    <a:lstStyle/>
                    <a:p>
                      <a:r>
                        <a:rPr lang="en-IN" sz="1600" dirty="0"/>
                        <a:t>Free of cost, as it is an open source software.</a:t>
                      </a:r>
                    </a:p>
                  </a:txBody>
                  <a:tcPr marL="54530" marR="54530" marT="27265" marB="27265" anchor="ct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6357743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Benefits of Big Data Usage</a:t>
            </a:r>
          </a:p>
        </p:txBody>
      </p:sp>
      <p:sp>
        <p:nvSpPr>
          <p:cNvPr id="3" name="Content Placeholder 2"/>
          <p:cNvSpPr>
            <a:spLocks noGrp="1"/>
          </p:cNvSpPr>
          <p:nvPr>
            <p:ph idx="1"/>
          </p:nvPr>
        </p:nvSpPr>
        <p:spPr>
          <a:xfrm>
            <a:off x="457200" y="1600200"/>
            <a:ext cx="8229600" cy="4724400"/>
          </a:xfrm>
        </p:spPr>
        <p:txBody>
          <a:bodyPr>
            <a:normAutofit fontScale="92500" lnSpcReduction="20000"/>
          </a:bodyPr>
          <a:lstStyle/>
          <a:p>
            <a:r>
              <a:rPr lang="en-US" dirty="0"/>
              <a:t>Cost &amp; Management</a:t>
            </a:r>
          </a:p>
          <a:p>
            <a:pPr lvl="1"/>
            <a:r>
              <a:rPr lang="en-US" dirty="0"/>
              <a:t>Economies of scale, “out-sourced” resource management</a:t>
            </a:r>
          </a:p>
          <a:p>
            <a:r>
              <a:rPr lang="en-US" dirty="0"/>
              <a:t>Reduced Time to deployment</a:t>
            </a:r>
          </a:p>
          <a:p>
            <a:pPr lvl="1"/>
            <a:r>
              <a:rPr lang="en-US" dirty="0"/>
              <a:t>Ease of assembly, works “out of the box”</a:t>
            </a:r>
          </a:p>
          <a:p>
            <a:r>
              <a:rPr lang="en-US" dirty="0"/>
              <a:t>Scaling</a:t>
            </a:r>
          </a:p>
          <a:p>
            <a:pPr lvl="1"/>
            <a:r>
              <a:rPr lang="en-US" dirty="0"/>
              <a:t>On demand provisioning, co-locate data and compute</a:t>
            </a:r>
          </a:p>
          <a:p>
            <a:r>
              <a:rPr lang="en-US" dirty="0"/>
              <a:t>Reliability</a:t>
            </a:r>
          </a:p>
          <a:p>
            <a:pPr lvl="1"/>
            <a:r>
              <a:rPr lang="en-US" dirty="0"/>
              <a:t>Massive, redundant, shared resources</a:t>
            </a:r>
          </a:p>
          <a:p>
            <a:r>
              <a:rPr lang="en-US" dirty="0"/>
              <a:t>Sustainability</a:t>
            </a:r>
          </a:p>
          <a:p>
            <a:pPr lvl="1"/>
            <a:r>
              <a:rPr lang="en-US" dirty="0"/>
              <a:t>Hardware not owned</a:t>
            </a:r>
          </a:p>
          <a:p>
            <a:endParaRPr lang="en-US" dirty="0"/>
          </a:p>
          <a:p>
            <a:endParaRPr lang="en-US" dirty="0"/>
          </a:p>
        </p:txBody>
      </p:sp>
    </p:spTree>
    <p:extLst>
      <p:ext uri="{BB962C8B-B14F-4D97-AF65-F5344CB8AC3E}">
        <p14:creationId xmlns:p14="http://schemas.microsoft.com/office/powerpoint/2010/main" val="901506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62"/>
            <a:ext cx="8229600" cy="985838"/>
          </a:xfrm>
        </p:spPr>
        <p:txBody>
          <a:bodyPr/>
          <a:lstStyle/>
          <a:p>
            <a:r>
              <a:rPr lang="en-IN" dirty="0"/>
              <a:t>Concept &amp; Evolution of Big Data</a:t>
            </a:r>
          </a:p>
        </p:txBody>
      </p:sp>
      <p:sp>
        <p:nvSpPr>
          <p:cNvPr id="3" name="Content Placeholder 2"/>
          <p:cNvSpPr>
            <a:spLocks noGrp="1"/>
          </p:cNvSpPr>
          <p:nvPr>
            <p:ph idx="1"/>
          </p:nvPr>
        </p:nvSpPr>
        <p:spPr>
          <a:xfrm>
            <a:off x="28574" y="990600"/>
            <a:ext cx="6262689" cy="4525963"/>
          </a:xfrm>
        </p:spPr>
        <p:txBody>
          <a:bodyPr>
            <a:noAutofit/>
          </a:bodyPr>
          <a:lstStyle/>
          <a:p>
            <a:pPr algn="just"/>
            <a:r>
              <a:rPr lang="en-IN" sz="2600" dirty="0"/>
              <a:t>The term big data has been in use since the 1990s, with some giving credit to </a:t>
            </a:r>
            <a:r>
              <a:rPr lang="en-IN" sz="2600" b="1" dirty="0">
                <a:solidFill>
                  <a:srgbClr val="C00000"/>
                </a:solidFill>
              </a:rPr>
              <a:t>Dr. John </a:t>
            </a:r>
            <a:r>
              <a:rPr lang="en-IN" sz="2600" b="1" dirty="0" err="1">
                <a:solidFill>
                  <a:srgbClr val="C00000"/>
                </a:solidFill>
              </a:rPr>
              <a:t>Mashey</a:t>
            </a:r>
            <a:r>
              <a:rPr lang="en-IN" sz="2600" b="1" dirty="0">
                <a:solidFill>
                  <a:srgbClr val="C00000"/>
                </a:solidFill>
              </a:rPr>
              <a:t> </a:t>
            </a:r>
            <a:r>
              <a:rPr lang="en-IN" sz="2600" dirty="0"/>
              <a:t>from Pennsylvania State University, USA. for popularizing the term.</a:t>
            </a:r>
          </a:p>
          <a:p>
            <a:pPr algn="just"/>
            <a:endParaRPr lang="en-IN" sz="2600" dirty="0"/>
          </a:p>
          <a:p>
            <a:pPr algn="just"/>
            <a:r>
              <a:rPr lang="en-IN" sz="2600" dirty="0"/>
              <a:t>Around 2005, people began to realize just how much data, users generated through Facebook, YouTube, and other online services. </a:t>
            </a:r>
          </a:p>
          <a:p>
            <a:pPr algn="just"/>
            <a:r>
              <a:rPr lang="en-IN" sz="2600" dirty="0"/>
              <a:t>Hadoop (an open-source framework created specifically to store and </a:t>
            </a:r>
            <a:r>
              <a:rPr lang="en-IN" sz="2600" dirty="0" err="1"/>
              <a:t>analyze</a:t>
            </a:r>
            <a:r>
              <a:rPr lang="en-IN" sz="2600" dirty="0"/>
              <a:t> big data sets) was developed that same year. NoSQL also began to gain popularity during this time.</a:t>
            </a:r>
          </a:p>
          <a:p>
            <a:pPr algn="just"/>
            <a:endParaRPr lang="en-IN" sz="26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9400" y="981075"/>
            <a:ext cx="1719263" cy="2701699"/>
          </a:xfrm>
          <a:prstGeom prst="rect">
            <a:avLst/>
          </a:prstGeom>
        </p:spPr>
      </p:pic>
    </p:spTree>
    <p:extLst>
      <p:ext uri="{BB962C8B-B14F-4D97-AF65-F5344CB8AC3E}">
        <p14:creationId xmlns:p14="http://schemas.microsoft.com/office/powerpoint/2010/main" val="41997022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762"/>
            <a:ext cx="9067800" cy="944562"/>
          </a:xfrm>
        </p:spPr>
        <p:txBody>
          <a:bodyPr>
            <a:normAutofit/>
          </a:bodyPr>
          <a:lstStyle/>
          <a:p>
            <a:r>
              <a:rPr lang="en-IN" sz="3600" b="1" dirty="0"/>
              <a:t>Terminologies in Big Data Environments</a:t>
            </a:r>
          </a:p>
        </p:txBody>
      </p:sp>
      <p:sp>
        <p:nvSpPr>
          <p:cNvPr id="3" name="Content Placeholder 2"/>
          <p:cNvSpPr>
            <a:spLocks noGrp="1"/>
          </p:cNvSpPr>
          <p:nvPr>
            <p:ph idx="1"/>
          </p:nvPr>
        </p:nvSpPr>
        <p:spPr>
          <a:xfrm>
            <a:off x="457200" y="1143001"/>
            <a:ext cx="7848600" cy="3962400"/>
          </a:xfrm>
        </p:spPr>
        <p:txBody>
          <a:bodyPr>
            <a:normAutofit/>
          </a:bodyPr>
          <a:lstStyle/>
          <a:p>
            <a:r>
              <a:rPr lang="en-IN" dirty="0"/>
              <a:t>In-Memory Analytics</a:t>
            </a:r>
          </a:p>
          <a:p>
            <a:r>
              <a:rPr lang="en-IN" dirty="0"/>
              <a:t>In-Database Processing</a:t>
            </a:r>
          </a:p>
          <a:p>
            <a:r>
              <a:rPr lang="en-IN" dirty="0"/>
              <a:t>Massively Parallel Processing (MPP)</a:t>
            </a:r>
          </a:p>
          <a:p>
            <a:r>
              <a:rPr lang="en-IN" dirty="0"/>
              <a:t>Symmetric Multiprocessor System (SMP)</a:t>
            </a:r>
          </a:p>
          <a:p>
            <a:r>
              <a:rPr lang="en-IN" dirty="0"/>
              <a:t>Parallel &amp; Distributed System</a:t>
            </a:r>
          </a:p>
          <a:p>
            <a:r>
              <a:rPr lang="en-IN" dirty="0"/>
              <a:t>Shared Nothing Architecture</a:t>
            </a:r>
          </a:p>
          <a:p>
            <a:endParaRPr lang="en-IN" dirty="0"/>
          </a:p>
        </p:txBody>
      </p:sp>
    </p:spTree>
    <p:extLst>
      <p:ext uri="{BB962C8B-B14F-4D97-AF65-F5344CB8AC3E}">
        <p14:creationId xmlns:p14="http://schemas.microsoft.com/office/powerpoint/2010/main" val="7055273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990600" y="228600"/>
            <a:ext cx="6115050" cy="742950"/>
          </a:xfrm>
        </p:spPr>
        <p:txBody>
          <a:bodyPr>
            <a:normAutofit/>
          </a:bodyPr>
          <a:lstStyle/>
          <a:p>
            <a:r>
              <a:rPr lang="en-US" altLang="en-US" sz="4000" b="1" dirty="0"/>
              <a:t>In-Memory Analytics</a:t>
            </a:r>
          </a:p>
        </p:txBody>
      </p:sp>
      <p:sp>
        <p:nvSpPr>
          <p:cNvPr id="52227" name="Content Placeholder 2"/>
          <p:cNvSpPr>
            <a:spLocks noGrp="1"/>
          </p:cNvSpPr>
          <p:nvPr>
            <p:ph sz="quarter" idx="1"/>
          </p:nvPr>
        </p:nvSpPr>
        <p:spPr>
          <a:xfrm>
            <a:off x="381000" y="1143000"/>
            <a:ext cx="8458200" cy="4286250"/>
          </a:xfrm>
        </p:spPr>
        <p:txBody>
          <a:bodyPr>
            <a:noAutofit/>
          </a:bodyPr>
          <a:lstStyle/>
          <a:p>
            <a:pPr algn="just"/>
            <a:r>
              <a:rPr lang="en-US" altLang="en-US" sz="2800" dirty="0"/>
              <a:t>Data access from non-volatile storage such as hard disk is a slow process. One way to combat this challenge is to pre-process and store data (cubes, aggregate tables, query sets, etc.) so that the CPU has to fetch a small subset of records. But this requires thinking in advance.</a:t>
            </a:r>
          </a:p>
          <a:p>
            <a:pPr algn="just"/>
            <a:r>
              <a:rPr lang="en-US" altLang="en-US" sz="2800" dirty="0"/>
              <a:t>This problem has been addressed using in-memory analytics. Here all the relevant data is stored in RAM. </a:t>
            </a:r>
          </a:p>
          <a:p>
            <a:pPr algn="just"/>
            <a:r>
              <a:rPr lang="en-US" altLang="en-US" sz="2800" dirty="0"/>
              <a:t>The advantage is faster access, rapid deployment, better insights, and minimal IT involvement.</a:t>
            </a:r>
          </a:p>
          <a:p>
            <a:pPr algn="just"/>
            <a:endParaRPr lang="en-US" altLang="en-US" sz="2800" dirty="0"/>
          </a:p>
        </p:txBody>
      </p:sp>
    </p:spTree>
    <p:extLst>
      <p:ext uri="{BB962C8B-B14F-4D97-AF65-F5344CB8AC3E}">
        <p14:creationId xmlns:p14="http://schemas.microsoft.com/office/powerpoint/2010/main" val="11639723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Why In-Memory Computing Is Cheaper And Changes Everyth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81000"/>
            <a:ext cx="7555866" cy="5561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49255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1593056" y="304800"/>
            <a:ext cx="6115050" cy="742950"/>
          </a:xfrm>
        </p:spPr>
        <p:txBody>
          <a:bodyPr>
            <a:noAutofit/>
          </a:bodyPr>
          <a:lstStyle/>
          <a:p>
            <a:r>
              <a:rPr lang="en-US" altLang="en-US" b="1" dirty="0"/>
              <a:t>In-Database Processing</a:t>
            </a:r>
          </a:p>
        </p:txBody>
      </p:sp>
      <p:sp>
        <p:nvSpPr>
          <p:cNvPr id="54275" name="Content Placeholder 2"/>
          <p:cNvSpPr>
            <a:spLocks noGrp="1"/>
          </p:cNvSpPr>
          <p:nvPr>
            <p:ph sz="quarter" idx="1"/>
          </p:nvPr>
        </p:nvSpPr>
        <p:spPr>
          <a:xfrm>
            <a:off x="914400" y="1143000"/>
            <a:ext cx="7848600" cy="5029200"/>
          </a:xfrm>
        </p:spPr>
        <p:txBody>
          <a:bodyPr>
            <a:normAutofit fontScale="92500" lnSpcReduction="20000"/>
          </a:bodyPr>
          <a:lstStyle/>
          <a:p>
            <a:pPr algn="just"/>
            <a:r>
              <a:rPr lang="en-US" altLang="en-US" dirty="0"/>
              <a:t>In-database processing is also called as </a:t>
            </a:r>
            <a:r>
              <a:rPr lang="en-US" altLang="en-US" i="1" dirty="0"/>
              <a:t>in-database analytics.</a:t>
            </a:r>
            <a:r>
              <a:rPr lang="en-US" altLang="en-US" dirty="0"/>
              <a:t> It works by fusing data warehouses with analytical systems. </a:t>
            </a:r>
          </a:p>
          <a:p>
            <a:pPr algn="just"/>
            <a:r>
              <a:rPr lang="en-US" altLang="en-US" dirty="0"/>
              <a:t>Typically the data from various enterprise OLTP systems after cleaning up (de-duplication, scrubbing, etc.) through the process of ETL is stored in the Enterprise Data Warehouse (EDW) or data marts. </a:t>
            </a:r>
          </a:p>
          <a:p>
            <a:pPr algn="just"/>
            <a:r>
              <a:rPr lang="en-US" altLang="en-US" dirty="0"/>
              <a:t>With in-database processing, the database program itself can run the computations eliminating the need for export and thereby saving on time. </a:t>
            </a:r>
          </a:p>
        </p:txBody>
      </p:sp>
    </p:spTree>
    <p:extLst>
      <p:ext uri="{BB962C8B-B14F-4D97-AF65-F5344CB8AC3E}">
        <p14:creationId xmlns:p14="http://schemas.microsoft.com/office/powerpoint/2010/main" val="39465563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381000"/>
            <a:ext cx="8986837" cy="5440363"/>
          </a:xfrm>
        </p:spPr>
      </p:pic>
    </p:spTree>
    <p:extLst>
      <p:ext uri="{BB962C8B-B14F-4D97-AF65-F5344CB8AC3E}">
        <p14:creationId xmlns:p14="http://schemas.microsoft.com/office/powerpoint/2010/main" val="19970912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228600" y="228600"/>
            <a:ext cx="8763000" cy="1143000"/>
          </a:xfrm>
        </p:spPr>
        <p:txBody>
          <a:bodyPr>
            <a:normAutofit/>
          </a:bodyPr>
          <a:lstStyle/>
          <a:p>
            <a:r>
              <a:rPr lang="en-US" altLang="en-US" sz="4000" b="1" dirty="0"/>
              <a:t>Symmetric Multiprocessor System (SMP)</a:t>
            </a:r>
          </a:p>
        </p:txBody>
      </p:sp>
      <p:sp>
        <p:nvSpPr>
          <p:cNvPr id="55299" name="Content Placeholder 2"/>
          <p:cNvSpPr>
            <a:spLocks noGrp="1"/>
          </p:cNvSpPr>
          <p:nvPr>
            <p:ph sz="quarter" idx="1"/>
          </p:nvPr>
        </p:nvSpPr>
        <p:spPr>
          <a:xfrm>
            <a:off x="457200" y="1371600"/>
            <a:ext cx="8305800" cy="5257800"/>
          </a:xfrm>
        </p:spPr>
        <p:txBody>
          <a:bodyPr>
            <a:normAutofit lnSpcReduction="10000"/>
          </a:bodyPr>
          <a:lstStyle/>
          <a:p>
            <a:pPr algn="just"/>
            <a:r>
              <a:rPr lang="en-US" altLang="en-US" dirty="0"/>
              <a:t>In SMP, there is a single common main memory that is shared by two or more identical processors. </a:t>
            </a:r>
          </a:p>
          <a:p>
            <a:pPr algn="just"/>
            <a:r>
              <a:rPr lang="en-US" altLang="en-US" dirty="0"/>
              <a:t>The processors have full access to all I/O devices and are controlled by a single operating system instance.</a:t>
            </a:r>
          </a:p>
          <a:p>
            <a:pPr algn="just"/>
            <a:r>
              <a:rPr lang="en-US" altLang="en-US" dirty="0"/>
              <a:t>SMP are tightly coupled multiprocessor systems. </a:t>
            </a:r>
          </a:p>
          <a:p>
            <a:pPr algn="just"/>
            <a:r>
              <a:rPr lang="en-US" altLang="en-US" dirty="0"/>
              <a:t>Each processor has its own high-speed memory, called cache memory and are connected using a system bus.</a:t>
            </a:r>
          </a:p>
        </p:txBody>
      </p:sp>
    </p:spTree>
    <p:extLst>
      <p:ext uri="{BB962C8B-B14F-4D97-AF65-F5344CB8AC3E}">
        <p14:creationId xmlns:p14="http://schemas.microsoft.com/office/powerpoint/2010/main" val="27236836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8255" y="609600"/>
            <a:ext cx="8586089" cy="5516563"/>
          </a:xfrm>
        </p:spPr>
      </p:pic>
    </p:spTree>
    <p:extLst>
      <p:ext uri="{BB962C8B-B14F-4D97-AF65-F5344CB8AC3E}">
        <p14:creationId xmlns:p14="http://schemas.microsoft.com/office/powerpoint/2010/main" val="15659660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a:xfrm>
            <a:off x="1295400" y="0"/>
            <a:ext cx="7260431" cy="990600"/>
          </a:xfrm>
        </p:spPr>
        <p:txBody>
          <a:bodyPr>
            <a:normAutofit/>
          </a:bodyPr>
          <a:lstStyle/>
          <a:p>
            <a:r>
              <a:rPr lang="en-US" altLang="en-US" b="1" dirty="0"/>
              <a:t>Massively Parallel Processing</a:t>
            </a:r>
          </a:p>
        </p:txBody>
      </p:sp>
      <p:sp>
        <p:nvSpPr>
          <p:cNvPr id="56323" name="Content Placeholder 2"/>
          <p:cNvSpPr>
            <a:spLocks noGrp="1"/>
          </p:cNvSpPr>
          <p:nvPr>
            <p:ph sz="quarter" idx="1"/>
          </p:nvPr>
        </p:nvSpPr>
        <p:spPr>
          <a:xfrm>
            <a:off x="609600" y="1143000"/>
            <a:ext cx="8153400" cy="5105400"/>
          </a:xfrm>
        </p:spPr>
        <p:txBody>
          <a:bodyPr>
            <a:normAutofit/>
          </a:bodyPr>
          <a:lstStyle/>
          <a:p>
            <a:pPr algn="just"/>
            <a:r>
              <a:rPr lang="en-US" altLang="en-US" dirty="0"/>
              <a:t>MPP refers to the coordinated processing of programs by a number of processors working in parallel fashion. </a:t>
            </a:r>
          </a:p>
          <a:p>
            <a:pPr algn="just"/>
            <a:r>
              <a:rPr lang="en-US" altLang="en-US" dirty="0"/>
              <a:t>The processors, each have its own operating systems, dedicated memory &amp; I/O </a:t>
            </a:r>
            <a:r>
              <a:rPr lang="en-US" altLang="en-US" dirty="0" err="1"/>
              <a:t>subsytem</a:t>
            </a:r>
            <a:r>
              <a:rPr lang="en-US" altLang="en-US" dirty="0"/>
              <a:t>. </a:t>
            </a:r>
          </a:p>
          <a:p>
            <a:pPr algn="just"/>
            <a:r>
              <a:rPr lang="en-US" altLang="en-US" dirty="0"/>
              <a:t>It work on different parts of the same program. </a:t>
            </a:r>
          </a:p>
          <a:p>
            <a:pPr algn="just"/>
            <a:r>
              <a:rPr lang="en-US" altLang="en-US" dirty="0"/>
              <a:t>MPP processors communicate using some sort of messaging interface. </a:t>
            </a:r>
          </a:p>
          <a:p>
            <a:pPr algn="just"/>
            <a:endParaRPr lang="en-US" altLang="en-US" dirty="0"/>
          </a:p>
        </p:txBody>
      </p:sp>
    </p:spTree>
    <p:extLst>
      <p:ext uri="{BB962C8B-B14F-4D97-AF65-F5344CB8AC3E}">
        <p14:creationId xmlns:p14="http://schemas.microsoft.com/office/powerpoint/2010/main" val="18005833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 y="1219200"/>
            <a:ext cx="8887810" cy="4495800"/>
          </a:xfrm>
          <a:prstGeom prst="rect">
            <a:avLst/>
          </a:prstGeom>
        </p:spPr>
      </p:pic>
    </p:spTree>
    <p:extLst>
      <p:ext uri="{BB962C8B-B14F-4D97-AF65-F5344CB8AC3E}">
        <p14:creationId xmlns:p14="http://schemas.microsoft.com/office/powerpoint/2010/main" val="36754607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a:xfrm>
            <a:off x="685800" y="152400"/>
            <a:ext cx="8077200" cy="990600"/>
          </a:xfrm>
        </p:spPr>
        <p:txBody>
          <a:bodyPr>
            <a:normAutofit fontScale="90000"/>
          </a:bodyPr>
          <a:lstStyle/>
          <a:p>
            <a:r>
              <a:rPr lang="en-US" altLang="en-US" b="1" dirty="0"/>
              <a:t>Parallel and Distributed </a:t>
            </a:r>
            <a:br>
              <a:rPr lang="en-US" altLang="en-US" b="1" dirty="0"/>
            </a:br>
            <a:r>
              <a:rPr lang="en-US" altLang="en-US" b="1" dirty="0"/>
              <a:t>Database System</a:t>
            </a:r>
          </a:p>
        </p:txBody>
      </p:sp>
      <p:sp>
        <p:nvSpPr>
          <p:cNvPr id="59395" name="Content Placeholder 2"/>
          <p:cNvSpPr>
            <a:spLocks noGrp="1"/>
          </p:cNvSpPr>
          <p:nvPr>
            <p:ph sz="quarter" idx="1"/>
          </p:nvPr>
        </p:nvSpPr>
        <p:spPr>
          <a:xfrm>
            <a:off x="685800" y="1371600"/>
            <a:ext cx="8077200" cy="5105400"/>
          </a:xfrm>
        </p:spPr>
        <p:txBody>
          <a:bodyPr>
            <a:normAutofit fontScale="92500" lnSpcReduction="10000"/>
          </a:bodyPr>
          <a:lstStyle/>
          <a:p>
            <a:pPr algn="just"/>
            <a:r>
              <a:rPr lang="en-US" altLang="en-US" dirty="0"/>
              <a:t>A parallel database system is a tightly coupled system. The processor co-operate for query processing and user is unaware of such parallelism.</a:t>
            </a:r>
          </a:p>
          <a:p>
            <a:pPr algn="just"/>
            <a:endParaRPr lang="en-US" altLang="en-US" dirty="0"/>
          </a:p>
          <a:p>
            <a:pPr algn="just"/>
            <a:r>
              <a:rPr lang="en-US" altLang="en-US" dirty="0"/>
              <a:t>Distributed database systems are known to be loosely coupled and are composed by individual machines. Each of the machines can run their individual application and serve their own respective users. The data is usually distributed across several machines.</a:t>
            </a:r>
          </a:p>
        </p:txBody>
      </p:sp>
    </p:spTree>
    <p:extLst>
      <p:ext uri="{BB962C8B-B14F-4D97-AF65-F5344CB8AC3E}">
        <p14:creationId xmlns:p14="http://schemas.microsoft.com/office/powerpoint/2010/main" val="2996850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1000" y="-152400"/>
            <a:ext cx="8153400" cy="7292429"/>
          </a:xfrm>
        </p:spPr>
      </p:pic>
    </p:spTree>
    <p:extLst>
      <p:ext uri="{BB962C8B-B14F-4D97-AF65-F5344CB8AC3E}">
        <p14:creationId xmlns:p14="http://schemas.microsoft.com/office/powerpoint/2010/main" val="20967814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0600" y="990600"/>
            <a:ext cx="7229059" cy="4489626"/>
          </a:xfrm>
        </p:spPr>
      </p:pic>
      <p:sp>
        <p:nvSpPr>
          <p:cNvPr id="7" name="Title 1"/>
          <p:cNvSpPr>
            <a:spLocks noGrp="1"/>
          </p:cNvSpPr>
          <p:nvPr>
            <p:ph type="title"/>
          </p:nvPr>
        </p:nvSpPr>
        <p:spPr>
          <a:xfrm>
            <a:off x="228600" y="152400"/>
            <a:ext cx="8610600" cy="609600"/>
          </a:xfrm>
        </p:spPr>
        <p:txBody>
          <a:bodyPr>
            <a:noAutofit/>
          </a:bodyPr>
          <a:lstStyle/>
          <a:p>
            <a:r>
              <a:rPr lang="en-US" altLang="en-US" sz="2800" b="1" dirty="0">
                <a:solidFill>
                  <a:srgbClr val="C00000"/>
                </a:solidFill>
              </a:rPr>
              <a:t>Parallel and Distributed Database (DB) System</a:t>
            </a:r>
          </a:p>
        </p:txBody>
      </p:sp>
    </p:spTree>
    <p:extLst>
      <p:ext uri="{BB962C8B-B14F-4D97-AF65-F5344CB8AC3E}">
        <p14:creationId xmlns:p14="http://schemas.microsoft.com/office/powerpoint/2010/main" val="16115822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a:xfrm>
            <a:off x="1066800" y="228600"/>
            <a:ext cx="7541419" cy="742950"/>
          </a:xfrm>
        </p:spPr>
        <p:txBody>
          <a:bodyPr>
            <a:noAutofit/>
          </a:bodyPr>
          <a:lstStyle/>
          <a:p>
            <a:r>
              <a:rPr lang="en-US" altLang="en-US" b="1" dirty="0"/>
              <a:t>Shared Nothing Architecture</a:t>
            </a:r>
          </a:p>
        </p:txBody>
      </p:sp>
      <p:sp>
        <p:nvSpPr>
          <p:cNvPr id="60419" name="Content Placeholder 2"/>
          <p:cNvSpPr>
            <a:spLocks noGrp="1"/>
          </p:cNvSpPr>
          <p:nvPr>
            <p:ph sz="quarter" idx="1"/>
          </p:nvPr>
        </p:nvSpPr>
        <p:spPr>
          <a:xfrm>
            <a:off x="533400" y="1219200"/>
            <a:ext cx="8229600" cy="4495800"/>
          </a:xfrm>
        </p:spPr>
        <p:txBody>
          <a:bodyPr>
            <a:normAutofit/>
          </a:bodyPr>
          <a:lstStyle/>
          <a:p>
            <a:pPr algn="just"/>
            <a:r>
              <a:rPr lang="en-US" altLang="en-US" dirty="0"/>
              <a:t>In shared nothing architecture, neither memory nor disk have been shared among multiple processors.</a:t>
            </a:r>
          </a:p>
          <a:p>
            <a:pPr algn="just"/>
            <a:endParaRPr lang="en-US" altLang="en-US" dirty="0"/>
          </a:p>
          <a:p>
            <a:pPr algn="just"/>
            <a:r>
              <a:rPr lang="en-US" altLang="en-US" dirty="0"/>
              <a:t>Advantages:</a:t>
            </a:r>
          </a:p>
          <a:p>
            <a:pPr lvl="1" algn="just"/>
            <a:r>
              <a:rPr lang="en-US" altLang="en-US" dirty="0"/>
              <a:t>Fault Isolation</a:t>
            </a:r>
          </a:p>
          <a:p>
            <a:pPr lvl="1" algn="just"/>
            <a:r>
              <a:rPr lang="en-US" altLang="en-US" dirty="0"/>
              <a:t>Scalability</a:t>
            </a:r>
          </a:p>
        </p:txBody>
      </p:sp>
    </p:spTree>
    <p:extLst>
      <p:ext uri="{BB962C8B-B14F-4D97-AF65-F5344CB8AC3E}">
        <p14:creationId xmlns:p14="http://schemas.microsoft.com/office/powerpoint/2010/main" val="15366474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descr="Image result for shared nothing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71450"/>
            <a:ext cx="8610600" cy="645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75329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Applications of Big Data</a:t>
            </a:r>
          </a:p>
        </p:txBody>
      </p:sp>
      <p:sp>
        <p:nvSpPr>
          <p:cNvPr id="3" name="Content Placeholder 2"/>
          <p:cNvSpPr>
            <a:spLocks noGrp="1"/>
          </p:cNvSpPr>
          <p:nvPr>
            <p:ph idx="1"/>
          </p:nvPr>
        </p:nvSpPr>
        <p:spPr/>
        <p:txBody>
          <a:bodyPr/>
          <a:lstStyle/>
          <a:p>
            <a:r>
              <a:rPr lang="en-IN" dirty="0"/>
              <a:t>Big Data in the Banking and Securities Industry</a:t>
            </a:r>
          </a:p>
          <a:p>
            <a:r>
              <a:rPr lang="en-IN" dirty="0"/>
              <a:t>Big Data in Communications, Media and Entertainment</a:t>
            </a:r>
          </a:p>
          <a:p>
            <a:r>
              <a:rPr lang="en-IN" dirty="0"/>
              <a:t>Big Data in Healthcare</a:t>
            </a:r>
          </a:p>
          <a:p>
            <a:r>
              <a:rPr lang="en-IN" dirty="0"/>
              <a:t>Big data in Manufacturing</a:t>
            </a:r>
          </a:p>
          <a:p>
            <a:r>
              <a:rPr lang="en-IN" dirty="0"/>
              <a:t>Big data in Retail Trade &amp; E-Commerce Industry</a:t>
            </a:r>
          </a:p>
        </p:txBody>
      </p:sp>
    </p:spTree>
    <p:extLst>
      <p:ext uri="{BB962C8B-B14F-4D97-AF65-F5344CB8AC3E}">
        <p14:creationId xmlns:p14="http://schemas.microsoft.com/office/powerpoint/2010/main" val="10789552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Scalability Concept in Big Data</a:t>
            </a:r>
          </a:p>
        </p:txBody>
      </p:sp>
      <p:sp>
        <p:nvSpPr>
          <p:cNvPr id="3" name="Content Placeholder 2"/>
          <p:cNvSpPr>
            <a:spLocks noGrp="1"/>
          </p:cNvSpPr>
          <p:nvPr>
            <p:ph idx="1"/>
          </p:nvPr>
        </p:nvSpPr>
        <p:spPr/>
        <p:txBody>
          <a:bodyPr>
            <a:normAutofit fontScale="92500"/>
          </a:bodyPr>
          <a:lstStyle/>
          <a:p>
            <a:pPr algn="just"/>
            <a:r>
              <a:rPr lang="en-IN" dirty="0"/>
              <a:t>The scalability can be measured by the number of requests it can effectively support simultaneously. </a:t>
            </a:r>
          </a:p>
          <a:p>
            <a:pPr algn="just"/>
            <a:r>
              <a:rPr lang="en-IN" dirty="0"/>
              <a:t>The limit is reached when a critical hardware resource runs out, requiring different or more machines. </a:t>
            </a:r>
          </a:p>
          <a:p>
            <a:pPr algn="just"/>
            <a:r>
              <a:rPr lang="en-IN" dirty="0"/>
              <a:t>Scaling these resources can include any combination of adjustments to CPU and physical memory, hard disk , and/or the network devices</a:t>
            </a:r>
          </a:p>
        </p:txBody>
      </p:sp>
    </p:spTree>
    <p:extLst>
      <p:ext uri="{BB962C8B-B14F-4D97-AF65-F5344CB8AC3E}">
        <p14:creationId xmlns:p14="http://schemas.microsoft.com/office/powerpoint/2010/main" val="28803598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Type of Scalability</a:t>
            </a:r>
          </a:p>
        </p:txBody>
      </p:sp>
      <p:sp>
        <p:nvSpPr>
          <p:cNvPr id="3" name="Content Placeholder 2"/>
          <p:cNvSpPr>
            <a:spLocks noGrp="1"/>
          </p:cNvSpPr>
          <p:nvPr>
            <p:ph idx="1"/>
          </p:nvPr>
        </p:nvSpPr>
        <p:spPr/>
        <p:txBody>
          <a:bodyPr/>
          <a:lstStyle/>
          <a:p>
            <a:pPr algn="just"/>
            <a:r>
              <a:rPr lang="en-IN" b="1" dirty="0"/>
              <a:t>Scaling up:</a:t>
            </a:r>
            <a:r>
              <a:rPr lang="en-IN" dirty="0"/>
              <a:t> This vertical type of scaling means changing your server with a faster one that has more powerful resources (processors and memory). Also, known as </a:t>
            </a:r>
            <a:r>
              <a:rPr lang="en-IN" b="1" dirty="0">
                <a:solidFill>
                  <a:srgbClr val="FF0000"/>
                </a:solidFill>
              </a:rPr>
              <a:t>Vertical Scalability</a:t>
            </a:r>
            <a:r>
              <a:rPr lang="en-IN" dirty="0"/>
              <a:t>.</a:t>
            </a:r>
          </a:p>
          <a:p>
            <a:pPr algn="just"/>
            <a:r>
              <a:rPr lang="en-IN" b="1" dirty="0"/>
              <a:t>Scaling out:</a:t>
            </a:r>
            <a:r>
              <a:rPr lang="en-IN" dirty="0"/>
              <a:t> This horizontal type of scaling means using more servers for parallel computing. Also, known as </a:t>
            </a:r>
            <a:r>
              <a:rPr lang="en-IN" b="1" dirty="0">
                <a:solidFill>
                  <a:srgbClr val="FF0000"/>
                </a:solidFill>
              </a:rPr>
              <a:t>Horizontal Scalability</a:t>
            </a:r>
            <a:r>
              <a:rPr lang="en-IN" dirty="0"/>
              <a:t>.</a:t>
            </a:r>
          </a:p>
        </p:txBody>
      </p:sp>
    </p:spTree>
    <p:extLst>
      <p:ext uri="{BB962C8B-B14F-4D97-AF65-F5344CB8AC3E}">
        <p14:creationId xmlns:p14="http://schemas.microsoft.com/office/powerpoint/2010/main" val="38346520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8575" y="304800"/>
            <a:ext cx="8991600" cy="5952747"/>
          </a:xfrm>
        </p:spPr>
      </p:pic>
    </p:spTree>
    <p:extLst>
      <p:ext uri="{BB962C8B-B14F-4D97-AF65-F5344CB8AC3E}">
        <p14:creationId xmlns:p14="http://schemas.microsoft.com/office/powerpoint/2010/main" val="37275410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CAP Theorem</a:t>
            </a:r>
          </a:p>
        </p:txBody>
      </p:sp>
      <p:sp>
        <p:nvSpPr>
          <p:cNvPr id="3" name="Content Placeholder 2"/>
          <p:cNvSpPr>
            <a:spLocks noGrp="1"/>
          </p:cNvSpPr>
          <p:nvPr>
            <p:ph idx="1"/>
          </p:nvPr>
        </p:nvSpPr>
        <p:spPr/>
        <p:txBody>
          <a:bodyPr>
            <a:normAutofit fontScale="85000" lnSpcReduction="10000"/>
          </a:bodyPr>
          <a:lstStyle/>
          <a:p>
            <a:pPr marL="0" indent="0" algn="just">
              <a:buNone/>
            </a:pPr>
            <a:r>
              <a:rPr lang="en-IN" dirty="0"/>
              <a:t>In theoretical computer science, the </a:t>
            </a:r>
            <a:r>
              <a:rPr lang="en-IN" b="1" dirty="0"/>
              <a:t>CAP theorem</a:t>
            </a:r>
            <a:r>
              <a:rPr lang="en-IN" dirty="0"/>
              <a:t>, also named </a:t>
            </a:r>
            <a:r>
              <a:rPr lang="en-IN" b="1" dirty="0"/>
              <a:t>Brewer's theorem </a:t>
            </a:r>
            <a:r>
              <a:rPr lang="en-IN" dirty="0"/>
              <a:t>after computer scientist </a:t>
            </a:r>
            <a:r>
              <a:rPr lang="en-IN" b="1" dirty="0">
                <a:solidFill>
                  <a:srgbClr val="FF0000"/>
                </a:solidFill>
              </a:rPr>
              <a:t>Eric Brewer</a:t>
            </a:r>
            <a:r>
              <a:rPr lang="en-IN" dirty="0"/>
              <a:t>, stated for a distributed data store and stands for:</a:t>
            </a:r>
          </a:p>
          <a:p>
            <a:pPr marL="514350" indent="-514350" algn="just">
              <a:buAutoNum type="arabicParenR"/>
            </a:pPr>
            <a:r>
              <a:rPr lang="en-IN" b="1" dirty="0">
                <a:hlinkClick r:id="rId2"/>
              </a:rPr>
              <a:t>Consistency</a:t>
            </a:r>
            <a:r>
              <a:rPr lang="en-IN" dirty="0"/>
              <a:t>: Every read receives the most recent write or an error. </a:t>
            </a:r>
          </a:p>
          <a:p>
            <a:pPr marL="514350" indent="-514350" algn="just">
              <a:buAutoNum type="arabicParenR"/>
            </a:pPr>
            <a:r>
              <a:rPr lang="en-IN" b="1" dirty="0">
                <a:hlinkClick r:id="rId2"/>
              </a:rPr>
              <a:t>Availability</a:t>
            </a:r>
            <a:r>
              <a:rPr lang="en-IN" dirty="0"/>
              <a:t>: Every request receives a response, with the guarantee that it contains the most recent write. </a:t>
            </a:r>
          </a:p>
          <a:p>
            <a:pPr marL="514350" indent="-514350" algn="just">
              <a:buAutoNum type="arabicParenR"/>
            </a:pPr>
            <a:r>
              <a:rPr lang="en-IN" b="1" dirty="0">
                <a:hlinkClick r:id="rId2"/>
              </a:rPr>
              <a:t>Partition Tolerance</a:t>
            </a:r>
            <a:r>
              <a:rPr lang="en-IN" dirty="0"/>
              <a:t>: The system continues to operate, rather than arbitrary number of messages being dropped (or delayed) by the network between nodes.</a:t>
            </a:r>
          </a:p>
          <a:p>
            <a:pPr algn="just"/>
            <a:endParaRPr lang="en-IN" dirty="0"/>
          </a:p>
        </p:txBody>
      </p:sp>
    </p:spTree>
    <p:extLst>
      <p:ext uri="{BB962C8B-B14F-4D97-AF65-F5344CB8AC3E}">
        <p14:creationId xmlns:p14="http://schemas.microsoft.com/office/powerpoint/2010/main" val="24131965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52400"/>
            <a:ext cx="7543800" cy="6816046"/>
          </a:xfrm>
        </p:spPr>
      </p:pic>
    </p:spTree>
    <p:extLst>
      <p:ext uri="{BB962C8B-B14F-4D97-AF65-F5344CB8AC3E}">
        <p14:creationId xmlns:p14="http://schemas.microsoft.com/office/powerpoint/2010/main" val="21440838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Distributed Computing Environment</a:t>
            </a:r>
            <a:endParaRPr lang="en-IN" dirty="0"/>
          </a:p>
        </p:txBody>
      </p:sp>
      <p:sp>
        <p:nvSpPr>
          <p:cNvPr id="3" name="Content Placeholder 2"/>
          <p:cNvSpPr>
            <a:spLocks noGrp="1"/>
          </p:cNvSpPr>
          <p:nvPr>
            <p:ph idx="1"/>
          </p:nvPr>
        </p:nvSpPr>
        <p:spPr/>
        <p:txBody>
          <a:bodyPr>
            <a:normAutofit lnSpcReduction="10000"/>
          </a:bodyPr>
          <a:lstStyle/>
          <a:p>
            <a:pPr algn="just"/>
            <a:r>
              <a:rPr lang="en-IN" dirty="0"/>
              <a:t>In computing, the Distributed Computing Environment (DCE) software system was developed in the early 1990s from the work of the Open Software Foundation (OSF).</a:t>
            </a:r>
          </a:p>
          <a:p>
            <a:pPr algn="just"/>
            <a:r>
              <a:rPr lang="en-IN" dirty="0"/>
              <a:t>Provide Set of tools and services which simply supports the development and operation of distributed applications. </a:t>
            </a:r>
          </a:p>
          <a:p>
            <a:pPr algn="just"/>
            <a:r>
              <a:rPr lang="en-IN" dirty="0"/>
              <a:t>Example: “</a:t>
            </a:r>
            <a:r>
              <a:rPr lang="en-IN" b="1" dirty="0">
                <a:solidFill>
                  <a:srgbClr val="FF0000"/>
                </a:solidFill>
              </a:rPr>
              <a:t>Middleware</a:t>
            </a:r>
            <a:r>
              <a:rPr lang="en-IN" dirty="0"/>
              <a:t>” based on client server model.</a:t>
            </a:r>
          </a:p>
        </p:txBody>
      </p:sp>
    </p:spTree>
    <p:extLst>
      <p:ext uri="{BB962C8B-B14F-4D97-AF65-F5344CB8AC3E}">
        <p14:creationId xmlns:p14="http://schemas.microsoft.com/office/powerpoint/2010/main" val="3122889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Types of Digital Data</a:t>
            </a:r>
          </a:p>
        </p:txBody>
      </p:sp>
      <p:sp>
        <p:nvSpPr>
          <p:cNvPr id="3" name="Content Placeholder 2"/>
          <p:cNvSpPr>
            <a:spLocks noGrp="1"/>
          </p:cNvSpPr>
          <p:nvPr>
            <p:ph idx="1"/>
          </p:nvPr>
        </p:nvSpPr>
        <p:spPr/>
        <p:txBody>
          <a:bodyPr>
            <a:normAutofit fontScale="92500" lnSpcReduction="10000"/>
          </a:bodyPr>
          <a:lstStyle/>
          <a:p>
            <a:pPr marL="0" indent="0" algn="just">
              <a:buNone/>
            </a:pPr>
            <a:r>
              <a:rPr lang="en-IN" dirty="0"/>
              <a:t>There are three types of digital data.</a:t>
            </a:r>
          </a:p>
          <a:p>
            <a:pPr marL="0" indent="0" algn="just">
              <a:buNone/>
            </a:pPr>
            <a:r>
              <a:rPr lang="en-IN" dirty="0"/>
              <a:t>1) </a:t>
            </a:r>
            <a:r>
              <a:rPr lang="en-IN" b="1" u="sng" dirty="0">
                <a:solidFill>
                  <a:srgbClr val="C00000"/>
                </a:solidFill>
              </a:rPr>
              <a:t>Structured Data</a:t>
            </a:r>
            <a:r>
              <a:rPr lang="en-IN" dirty="0"/>
              <a:t>:- It has been organized into specific format that is typically database. e.g. Relational database.</a:t>
            </a:r>
          </a:p>
          <a:p>
            <a:pPr marL="0" indent="0" algn="just">
              <a:buNone/>
            </a:pPr>
            <a:r>
              <a:rPr lang="en-IN" dirty="0"/>
              <a:t>2) </a:t>
            </a:r>
            <a:r>
              <a:rPr lang="en-IN" b="1" u="sng" dirty="0">
                <a:solidFill>
                  <a:srgbClr val="C00000"/>
                </a:solidFill>
              </a:rPr>
              <a:t>Un-Structured Data</a:t>
            </a:r>
            <a:r>
              <a:rPr lang="en-IN" dirty="0"/>
              <a:t>:- Un-structured data is data which is not organized in specific manner or format. e.g. Audio, Video, PDF, Media</a:t>
            </a:r>
          </a:p>
          <a:p>
            <a:pPr marL="0" indent="0" algn="just">
              <a:buNone/>
            </a:pPr>
            <a:r>
              <a:rPr lang="en-IN" dirty="0"/>
              <a:t>3) </a:t>
            </a:r>
            <a:r>
              <a:rPr lang="en-IN" b="1" u="sng" dirty="0">
                <a:solidFill>
                  <a:srgbClr val="C00000"/>
                </a:solidFill>
              </a:rPr>
              <a:t>Semi-Structured Data</a:t>
            </a:r>
            <a:r>
              <a:rPr lang="en-IN" dirty="0"/>
              <a:t>:- It does not stored in relational database but that have some organizational properties. e.g. XML data, Emails.</a:t>
            </a:r>
          </a:p>
          <a:p>
            <a:pPr algn="just"/>
            <a:endParaRPr lang="en-IN" dirty="0"/>
          </a:p>
        </p:txBody>
      </p:sp>
    </p:spTree>
    <p:extLst>
      <p:ext uri="{BB962C8B-B14F-4D97-AF65-F5344CB8AC3E}">
        <p14:creationId xmlns:p14="http://schemas.microsoft.com/office/powerpoint/2010/main" val="18448343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Distributed Computing Environment</a:t>
            </a:r>
            <a:endParaRPr lang="en-IN" dirty="0"/>
          </a:p>
        </p:txBody>
      </p:sp>
      <p:sp>
        <p:nvSpPr>
          <p:cNvPr id="3" name="Content Placeholder 2"/>
          <p:cNvSpPr>
            <a:spLocks noGrp="1"/>
          </p:cNvSpPr>
          <p:nvPr>
            <p:ph idx="1"/>
          </p:nvPr>
        </p:nvSpPr>
        <p:spPr/>
        <p:txBody>
          <a:bodyPr>
            <a:normAutofit fontScale="92500"/>
          </a:bodyPr>
          <a:lstStyle/>
          <a:p>
            <a:pPr marL="0" indent="0" algn="just">
              <a:buNone/>
            </a:pPr>
            <a:r>
              <a:rPr lang="en-IN" dirty="0"/>
              <a:t>DCE is based on three distributed computing models:</a:t>
            </a:r>
          </a:p>
          <a:p>
            <a:r>
              <a:rPr lang="en-IN" b="1" u="sng" dirty="0"/>
              <a:t>Client/server</a:t>
            </a:r>
            <a:r>
              <a:rPr lang="en-IN" dirty="0"/>
              <a:t>: A way of organizing a distributed application</a:t>
            </a:r>
          </a:p>
          <a:p>
            <a:r>
              <a:rPr lang="en-IN" b="1" u="sng" dirty="0"/>
              <a:t>Remote procedure call</a:t>
            </a:r>
            <a:r>
              <a:rPr lang="en-IN" dirty="0"/>
              <a:t>: A way of communicating between parts of a distributed application</a:t>
            </a:r>
          </a:p>
          <a:p>
            <a:pPr algn="just"/>
            <a:r>
              <a:rPr lang="en-IN" b="1" u="sng" dirty="0"/>
              <a:t>Shared files</a:t>
            </a:r>
            <a:r>
              <a:rPr lang="en-IN" dirty="0"/>
              <a:t>: A way of handling data in a distributed system, based on a personal computer file access model. </a:t>
            </a:r>
          </a:p>
        </p:txBody>
      </p:sp>
    </p:spTree>
    <p:extLst>
      <p:ext uri="{BB962C8B-B14F-4D97-AF65-F5344CB8AC3E}">
        <p14:creationId xmlns:p14="http://schemas.microsoft.com/office/powerpoint/2010/main" val="42646442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Distributed Computing Environment </a:t>
            </a:r>
            <a:endParaRPr lang="en-IN"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0679" y="1600200"/>
            <a:ext cx="7982641" cy="4525963"/>
          </a:xfrm>
        </p:spPr>
      </p:pic>
    </p:spTree>
    <p:extLst>
      <p:ext uri="{BB962C8B-B14F-4D97-AF65-F5344CB8AC3E}">
        <p14:creationId xmlns:p14="http://schemas.microsoft.com/office/powerpoint/2010/main" val="29565279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57200" y="228600"/>
            <a:ext cx="8347045" cy="6400800"/>
          </a:xfrm>
          <a:prstGeom prst="rect">
            <a:avLst/>
          </a:prstGeom>
        </p:spPr>
      </p:pic>
    </p:spTree>
    <p:extLst>
      <p:ext uri="{BB962C8B-B14F-4D97-AF65-F5344CB8AC3E}">
        <p14:creationId xmlns:p14="http://schemas.microsoft.com/office/powerpoint/2010/main" val="21572481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Advantages of Distributed Computing</a:t>
            </a:r>
            <a:endParaRPr lang="en-IN" dirty="0"/>
          </a:p>
        </p:txBody>
      </p:sp>
      <p:sp>
        <p:nvSpPr>
          <p:cNvPr id="3" name="Content Placeholder 2"/>
          <p:cNvSpPr>
            <a:spLocks noGrp="1"/>
          </p:cNvSpPr>
          <p:nvPr>
            <p:ph idx="1"/>
          </p:nvPr>
        </p:nvSpPr>
        <p:spPr/>
        <p:txBody>
          <a:bodyPr>
            <a:noAutofit/>
          </a:bodyPr>
          <a:lstStyle/>
          <a:p>
            <a:pPr algn="just"/>
            <a:r>
              <a:rPr lang="en-IN" sz="2100" b="1" dirty="0"/>
              <a:t>Reliability, high fault tolerance:</a:t>
            </a:r>
            <a:r>
              <a:rPr lang="en-IN" sz="2100" dirty="0"/>
              <a:t> A system crash on one server does not affect other servers.</a:t>
            </a:r>
          </a:p>
          <a:p>
            <a:pPr algn="just"/>
            <a:r>
              <a:rPr lang="en-IN" sz="2100" b="1" dirty="0"/>
              <a:t>Scalability:</a:t>
            </a:r>
            <a:r>
              <a:rPr lang="en-IN" sz="2100" dirty="0"/>
              <a:t> In distributed computing systems you can add more machines as needed.</a:t>
            </a:r>
          </a:p>
          <a:p>
            <a:pPr algn="just"/>
            <a:r>
              <a:rPr lang="en-IN" sz="2100" b="1" dirty="0"/>
              <a:t>Flexibility:</a:t>
            </a:r>
            <a:r>
              <a:rPr lang="en-IN" sz="2100" dirty="0"/>
              <a:t> It makes it easy to install, implement and debug new services.</a:t>
            </a:r>
          </a:p>
          <a:p>
            <a:pPr algn="just"/>
            <a:r>
              <a:rPr lang="en-IN" sz="2100" b="1" dirty="0"/>
              <a:t>Fast calculation speed:</a:t>
            </a:r>
            <a:r>
              <a:rPr lang="en-IN" sz="2100" dirty="0"/>
              <a:t> A distributed computer system can have the computing power of multiple computers, making it faster than other systems.</a:t>
            </a:r>
          </a:p>
          <a:p>
            <a:pPr algn="just"/>
            <a:r>
              <a:rPr lang="en-IN" sz="2100" b="1" dirty="0"/>
              <a:t>Openness:</a:t>
            </a:r>
            <a:r>
              <a:rPr lang="en-IN" sz="2100" dirty="0"/>
              <a:t> Since it is an open system, it can be accessed both locally and remotely.</a:t>
            </a:r>
          </a:p>
          <a:p>
            <a:pPr algn="just"/>
            <a:r>
              <a:rPr lang="en-IN" sz="2100" b="1" dirty="0"/>
              <a:t>High performance:</a:t>
            </a:r>
            <a:r>
              <a:rPr lang="en-IN" sz="2100" dirty="0"/>
              <a:t> Compared to centralized computer network clusters, it can provide higher performance and better cost performance.</a:t>
            </a:r>
          </a:p>
        </p:txBody>
      </p:sp>
    </p:spTree>
    <p:extLst>
      <p:ext uri="{BB962C8B-B14F-4D97-AF65-F5344CB8AC3E}">
        <p14:creationId xmlns:p14="http://schemas.microsoft.com/office/powerpoint/2010/main" val="38502356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Disadvantages of Distributed Computing</a:t>
            </a:r>
            <a:endParaRPr lang="en-IN" dirty="0"/>
          </a:p>
        </p:txBody>
      </p:sp>
      <p:sp>
        <p:nvSpPr>
          <p:cNvPr id="3" name="Content Placeholder 2"/>
          <p:cNvSpPr>
            <a:spLocks noGrp="1"/>
          </p:cNvSpPr>
          <p:nvPr>
            <p:ph idx="1"/>
          </p:nvPr>
        </p:nvSpPr>
        <p:spPr/>
        <p:txBody>
          <a:bodyPr>
            <a:normAutofit fontScale="92500" lnSpcReduction="20000"/>
          </a:bodyPr>
          <a:lstStyle/>
          <a:p>
            <a:pPr algn="just"/>
            <a:r>
              <a:rPr lang="en-IN" b="1" dirty="0"/>
              <a:t>Difficult troubleshooting:</a:t>
            </a:r>
            <a:r>
              <a:rPr lang="en-IN" dirty="0"/>
              <a:t> Troubleshooting and diagnostics are more difficult due to distribution across multiple servers.</a:t>
            </a:r>
          </a:p>
          <a:p>
            <a:pPr algn="just"/>
            <a:r>
              <a:rPr lang="en-IN" b="1" dirty="0"/>
              <a:t>Less software support:</a:t>
            </a:r>
            <a:r>
              <a:rPr lang="en-IN" dirty="0"/>
              <a:t> Less software support is a major drawback of distributed computer systems.</a:t>
            </a:r>
          </a:p>
          <a:p>
            <a:pPr algn="just"/>
            <a:r>
              <a:rPr lang="en-IN" b="1" dirty="0"/>
              <a:t>High network infrastructure costs:</a:t>
            </a:r>
            <a:r>
              <a:rPr lang="en-IN" dirty="0"/>
              <a:t> Network basic setup issues, including transmission, high load, and loss of information.</a:t>
            </a:r>
          </a:p>
          <a:p>
            <a:pPr algn="just"/>
            <a:r>
              <a:rPr lang="en-IN" b="1" dirty="0"/>
              <a:t>Security issues:</a:t>
            </a:r>
            <a:r>
              <a:rPr lang="en-IN" dirty="0"/>
              <a:t> The characteristics of open systems make data security and sharing risks in distributed computer systems.</a:t>
            </a:r>
          </a:p>
          <a:p>
            <a:pPr algn="just"/>
            <a:endParaRPr lang="en-IN" dirty="0"/>
          </a:p>
        </p:txBody>
      </p:sp>
    </p:spTree>
    <p:extLst>
      <p:ext uri="{BB962C8B-B14F-4D97-AF65-F5344CB8AC3E}">
        <p14:creationId xmlns:p14="http://schemas.microsoft.com/office/powerpoint/2010/main" val="30071564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Example of Distributed Computing</a:t>
            </a:r>
          </a:p>
        </p:txBody>
      </p:sp>
      <p:sp>
        <p:nvSpPr>
          <p:cNvPr id="3" name="Content Placeholder 2"/>
          <p:cNvSpPr>
            <a:spLocks noGrp="1"/>
          </p:cNvSpPr>
          <p:nvPr>
            <p:ph idx="1"/>
          </p:nvPr>
        </p:nvSpPr>
        <p:spPr/>
        <p:txBody>
          <a:bodyPr/>
          <a:lstStyle/>
          <a:p>
            <a:pPr marL="514350" indent="-514350">
              <a:buFont typeface="+mj-lt"/>
              <a:buAutoNum type="arabicParenR"/>
            </a:pPr>
            <a:r>
              <a:rPr lang="en-IN" b="1" dirty="0"/>
              <a:t>Telecommunication Networks like </a:t>
            </a:r>
            <a:r>
              <a:rPr lang="en-IN" dirty="0">
                <a:hlinkClick r:id="rId2" tooltip="Cellular network"/>
              </a:rPr>
              <a:t>cellular networks</a:t>
            </a:r>
            <a:r>
              <a:rPr lang="en-IN" dirty="0"/>
              <a:t> </a:t>
            </a:r>
            <a:r>
              <a:rPr lang="en-IN" b="1" dirty="0"/>
              <a:t>&amp; </a:t>
            </a:r>
            <a:r>
              <a:rPr lang="en-IN" dirty="0">
                <a:hlinkClick r:id="rId3" tooltip="Wireless sensor networks"/>
              </a:rPr>
              <a:t>wireless sensor networks</a:t>
            </a:r>
            <a:endParaRPr lang="en-IN" b="1" dirty="0"/>
          </a:p>
          <a:p>
            <a:pPr marL="514350" indent="-514350">
              <a:buFont typeface="+mj-lt"/>
              <a:buAutoNum type="arabicParenR"/>
            </a:pPr>
            <a:r>
              <a:rPr lang="en-IN" b="1" dirty="0"/>
              <a:t>World Wide Web &amp; peer-to-peer networks</a:t>
            </a:r>
          </a:p>
          <a:p>
            <a:pPr marL="514350" indent="-514350">
              <a:buFont typeface="+mj-lt"/>
              <a:buAutoNum type="arabicParenR"/>
            </a:pPr>
            <a:r>
              <a:rPr lang="en-IN" b="1" dirty="0"/>
              <a:t>Real-Time Process Control: </a:t>
            </a:r>
            <a:r>
              <a:rPr lang="en-IN" dirty="0">
                <a:hlinkClick r:id="rId4" tooltip="Industrial control systems"/>
              </a:rPr>
              <a:t>industrial control systems</a:t>
            </a:r>
            <a:endParaRPr lang="en-IN" b="1" dirty="0"/>
          </a:p>
          <a:p>
            <a:pPr marL="514350" indent="-514350">
              <a:buFont typeface="+mj-lt"/>
              <a:buAutoNum type="arabicParenR"/>
            </a:pPr>
            <a:r>
              <a:rPr lang="en-IN" b="1" dirty="0"/>
              <a:t>Parallel Computation like </a:t>
            </a:r>
            <a:r>
              <a:rPr lang="en-IN" dirty="0">
                <a:hlinkClick r:id="rId5" tooltip="Cluster computing"/>
              </a:rPr>
              <a:t>cluster computing</a:t>
            </a:r>
            <a:r>
              <a:rPr lang="en-IN" dirty="0"/>
              <a:t>, &amp; </a:t>
            </a:r>
            <a:r>
              <a:rPr lang="en-IN" dirty="0">
                <a:hlinkClick r:id="rId6" tooltip="Cloud computing"/>
              </a:rPr>
              <a:t>cloud computing</a:t>
            </a:r>
            <a:endParaRPr lang="en-IN" dirty="0"/>
          </a:p>
        </p:txBody>
      </p:sp>
    </p:spTree>
    <p:extLst>
      <p:ext uri="{BB962C8B-B14F-4D97-AF65-F5344CB8AC3E}">
        <p14:creationId xmlns:p14="http://schemas.microsoft.com/office/powerpoint/2010/main" val="23585509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a:t>Jaccard</a:t>
            </a:r>
            <a:r>
              <a:rPr lang="en-IN" b="1" dirty="0"/>
              <a:t> Similarity</a:t>
            </a:r>
            <a:endParaRPr lang="en-IN" dirty="0"/>
          </a:p>
        </p:txBody>
      </p:sp>
      <p:sp>
        <p:nvSpPr>
          <p:cNvPr id="3" name="Content Placeholder 2"/>
          <p:cNvSpPr>
            <a:spLocks noGrp="1"/>
          </p:cNvSpPr>
          <p:nvPr>
            <p:ph idx="1"/>
          </p:nvPr>
        </p:nvSpPr>
        <p:spPr/>
        <p:txBody>
          <a:bodyPr/>
          <a:lstStyle/>
          <a:p>
            <a:pPr algn="just"/>
            <a:r>
              <a:rPr lang="en-IN" dirty="0"/>
              <a:t>The </a:t>
            </a:r>
            <a:r>
              <a:rPr lang="en-IN" b="1" dirty="0" err="1"/>
              <a:t>Jaccard</a:t>
            </a:r>
            <a:r>
              <a:rPr lang="en-IN" b="1" dirty="0"/>
              <a:t> index</a:t>
            </a:r>
            <a:r>
              <a:rPr lang="en-IN" dirty="0"/>
              <a:t>, also known as the </a:t>
            </a:r>
            <a:r>
              <a:rPr lang="en-IN" dirty="0" err="1"/>
              <a:t>Jaccard</a:t>
            </a:r>
            <a:r>
              <a:rPr lang="en-IN" dirty="0"/>
              <a:t> similarity coefficient, is a </a:t>
            </a:r>
            <a:r>
              <a:rPr lang="en-IN" b="1" dirty="0">
                <a:solidFill>
                  <a:srgbClr val="FF0000"/>
                </a:solidFill>
              </a:rPr>
              <a:t>statistic </a:t>
            </a:r>
            <a:r>
              <a:rPr lang="en-IN" dirty="0"/>
              <a:t>used for gauging the similarity and diversity of sample sets. It was developed by </a:t>
            </a:r>
            <a:r>
              <a:rPr lang="en-IN" b="1" dirty="0"/>
              <a:t>Paul </a:t>
            </a:r>
            <a:r>
              <a:rPr lang="en-IN" b="1" dirty="0" err="1"/>
              <a:t>Jaccard</a:t>
            </a:r>
            <a:r>
              <a:rPr lang="en-IN" dirty="0"/>
              <a:t>, originally giving from the French name.</a:t>
            </a:r>
          </a:p>
        </p:txBody>
      </p:sp>
    </p:spTree>
    <p:extLst>
      <p:ext uri="{BB962C8B-B14F-4D97-AF65-F5344CB8AC3E}">
        <p14:creationId xmlns:p14="http://schemas.microsoft.com/office/powerpoint/2010/main" val="16959053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How to Calculate the </a:t>
            </a:r>
            <a:r>
              <a:rPr lang="en-IN" b="1" dirty="0" err="1"/>
              <a:t>Jaccard</a:t>
            </a:r>
            <a:r>
              <a:rPr lang="en-IN" b="1" dirty="0"/>
              <a:t> Index</a:t>
            </a:r>
          </a:p>
        </p:txBody>
      </p:sp>
      <p:sp>
        <p:nvSpPr>
          <p:cNvPr id="3" name="Content Placeholder 2"/>
          <p:cNvSpPr>
            <a:spLocks noGrp="1"/>
          </p:cNvSpPr>
          <p:nvPr>
            <p:ph idx="1"/>
          </p:nvPr>
        </p:nvSpPr>
        <p:spPr/>
        <p:txBody>
          <a:bodyPr>
            <a:normAutofit/>
          </a:bodyPr>
          <a:lstStyle/>
          <a:p>
            <a:pPr marL="0" indent="0">
              <a:buNone/>
            </a:pPr>
            <a:r>
              <a:rPr lang="en-IN" dirty="0"/>
              <a:t>The formula to find the Index is:</a:t>
            </a:r>
          </a:p>
          <a:p>
            <a:r>
              <a:rPr lang="en-IN" dirty="0" err="1"/>
              <a:t>Jaccard</a:t>
            </a:r>
            <a:r>
              <a:rPr lang="en-IN" dirty="0"/>
              <a:t> Index = (the number in both sets) / (the number in either set) * 100</a:t>
            </a:r>
          </a:p>
          <a:p>
            <a:endParaRPr lang="en-IN" dirty="0"/>
          </a:p>
          <a:p>
            <a:pPr marL="0" indent="0">
              <a:buNone/>
            </a:pPr>
            <a:r>
              <a:rPr lang="en-IN" dirty="0"/>
              <a:t>The same formula in notation is:</a:t>
            </a:r>
          </a:p>
          <a:p>
            <a:pPr marL="0" indent="0">
              <a:buNone/>
            </a:pPr>
            <a:endParaRPr lang="en-IN" dirty="0"/>
          </a:p>
        </p:txBody>
      </p:sp>
      <p:pic>
        <p:nvPicPr>
          <p:cNvPr id="7" name="Picture 6"/>
          <p:cNvPicPr>
            <a:picLocks noChangeAspect="1"/>
          </p:cNvPicPr>
          <p:nvPr/>
        </p:nvPicPr>
        <p:blipFill>
          <a:blip r:embed="rId2"/>
          <a:stretch>
            <a:fillRect/>
          </a:stretch>
        </p:blipFill>
        <p:spPr>
          <a:xfrm>
            <a:off x="2133600" y="4419600"/>
            <a:ext cx="2722686" cy="1095334"/>
          </a:xfrm>
          <a:prstGeom prst="rect">
            <a:avLst/>
          </a:prstGeom>
        </p:spPr>
      </p:pic>
    </p:spTree>
    <p:extLst>
      <p:ext uri="{BB962C8B-B14F-4D97-AF65-F5344CB8AC3E}">
        <p14:creationId xmlns:p14="http://schemas.microsoft.com/office/powerpoint/2010/main" val="4911313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The </a:t>
            </a:r>
            <a:r>
              <a:rPr lang="en-IN" b="1" dirty="0" err="1"/>
              <a:t>Jaccard</a:t>
            </a:r>
            <a:r>
              <a:rPr lang="en-IN" b="1" dirty="0"/>
              <a:t> Distance</a:t>
            </a:r>
            <a:endParaRPr lang="en-IN" dirty="0"/>
          </a:p>
        </p:txBody>
      </p:sp>
      <p:sp>
        <p:nvSpPr>
          <p:cNvPr id="3" name="Content Placeholder 2"/>
          <p:cNvSpPr>
            <a:spLocks noGrp="1"/>
          </p:cNvSpPr>
          <p:nvPr>
            <p:ph idx="1"/>
          </p:nvPr>
        </p:nvSpPr>
        <p:spPr/>
        <p:txBody>
          <a:bodyPr/>
          <a:lstStyle/>
          <a:p>
            <a:pPr algn="just"/>
            <a:r>
              <a:rPr lang="en-IN" dirty="0"/>
              <a:t>The </a:t>
            </a:r>
            <a:r>
              <a:rPr lang="en-IN" b="1" dirty="0" err="1"/>
              <a:t>Jaccard</a:t>
            </a:r>
            <a:r>
              <a:rPr lang="en-IN" b="1" dirty="0"/>
              <a:t> distance</a:t>
            </a:r>
            <a:r>
              <a:rPr lang="en-IN" dirty="0"/>
              <a:t> measures the </a:t>
            </a:r>
            <a:r>
              <a:rPr lang="en-IN" i="1" dirty="0"/>
              <a:t>dissimilarity</a:t>
            </a:r>
            <a:r>
              <a:rPr lang="en-IN" dirty="0"/>
              <a:t> between two datasets and is calculated as:</a:t>
            </a:r>
          </a:p>
          <a:p>
            <a:pPr marL="0" indent="0">
              <a:buNone/>
            </a:pPr>
            <a:r>
              <a:rPr lang="en-IN" dirty="0"/>
              <a:t>	</a:t>
            </a:r>
          </a:p>
          <a:p>
            <a:pPr marL="0" indent="0">
              <a:buNone/>
            </a:pPr>
            <a:r>
              <a:rPr lang="en-IN" dirty="0"/>
              <a:t>	</a:t>
            </a:r>
            <a:r>
              <a:rPr lang="en-IN" dirty="0" err="1"/>
              <a:t>Jaccard</a:t>
            </a:r>
            <a:r>
              <a:rPr lang="en-IN" dirty="0"/>
              <a:t> distance = 1 – </a:t>
            </a:r>
            <a:r>
              <a:rPr lang="en-IN" dirty="0" err="1"/>
              <a:t>Jaccard</a:t>
            </a:r>
            <a:r>
              <a:rPr lang="en-IN" dirty="0"/>
              <a:t> Similarity</a:t>
            </a:r>
          </a:p>
          <a:p>
            <a:endParaRPr lang="en-IN" dirty="0"/>
          </a:p>
        </p:txBody>
      </p:sp>
    </p:spTree>
    <p:extLst>
      <p:ext uri="{BB962C8B-B14F-4D97-AF65-F5344CB8AC3E}">
        <p14:creationId xmlns:p14="http://schemas.microsoft.com/office/powerpoint/2010/main" val="15894781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775" y="152400"/>
            <a:ext cx="8229600" cy="731838"/>
          </a:xfrm>
        </p:spPr>
        <p:txBody>
          <a:bodyPr>
            <a:normAutofit fontScale="90000"/>
          </a:bodyPr>
          <a:lstStyle/>
          <a:p>
            <a:r>
              <a:rPr lang="en-IN" dirty="0"/>
              <a:t>Example</a:t>
            </a:r>
          </a:p>
        </p:txBody>
      </p:sp>
      <p:sp>
        <p:nvSpPr>
          <p:cNvPr id="3" name="Content Placeholder 2"/>
          <p:cNvSpPr>
            <a:spLocks noGrp="1"/>
          </p:cNvSpPr>
          <p:nvPr>
            <p:ph idx="1"/>
          </p:nvPr>
        </p:nvSpPr>
        <p:spPr>
          <a:xfrm>
            <a:off x="457200" y="884238"/>
            <a:ext cx="8229600" cy="5440362"/>
          </a:xfrm>
        </p:spPr>
        <p:txBody>
          <a:bodyPr>
            <a:noAutofit/>
          </a:bodyPr>
          <a:lstStyle/>
          <a:p>
            <a:r>
              <a:rPr lang="en-IN" sz="3300" b="1" dirty="0"/>
              <a:t>A simple example using set notation:</a:t>
            </a:r>
            <a:r>
              <a:rPr lang="en-IN" sz="3300" dirty="0"/>
              <a:t> How similar are these two sets?</a:t>
            </a:r>
          </a:p>
          <a:p>
            <a:pPr marL="0" indent="0">
              <a:buNone/>
            </a:pPr>
            <a:r>
              <a:rPr lang="en-IN" sz="3300" dirty="0"/>
              <a:t>	A = {0,1,2,5,6}</a:t>
            </a:r>
          </a:p>
          <a:p>
            <a:pPr marL="0" indent="0">
              <a:buNone/>
            </a:pPr>
            <a:r>
              <a:rPr lang="en-IN" sz="3300" dirty="0"/>
              <a:t>	B = {0,2,3,4,5,7,9}</a:t>
            </a:r>
          </a:p>
          <a:p>
            <a:r>
              <a:rPr lang="en-IN" sz="3300" b="1" dirty="0"/>
              <a:t>Solution</a:t>
            </a:r>
            <a:r>
              <a:rPr lang="en-IN" sz="3300" dirty="0"/>
              <a:t>: J(A,B) = |A∩B| / |A∪B| = </a:t>
            </a:r>
          </a:p>
          <a:p>
            <a:pPr marL="0" indent="0">
              <a:buNone/>
            </a:pPr>
            <a:r>
              <a:rPr lang="en-IN" sz="3300" dirty="0"/>
              <a:t>                             =|{0,2,5}| / |{0,1,2,3,4,5,6,7,9}| </a:t>
            </a:r>
          </a:p>
          <a:p>
            <a:pPr marL="0" indent="0">
              <a:buNone/>
            </a:pPr>
            <a:r>
              <a:rPr lang="en-IN" sz="3300" dirty="0"/>
              <a:t>			= 3/9 = 0.33. </a:t>
            </a:r>
          </a:p>
          <a:p>
            <a:pPr marL="0" indent="0">
              <a:buNone/>
            </a:pPr>
            <a:r>
              <a:rPr lang="en-IN" sz="3300" dirty="0"/>
              <a:t>	</a:t>
            </a:r>
          </a:p>
          <a:p>
            <a:pPr marL="0" indent="0">
              <a:buNone/>
            </a:pPr>
            <a:r>
              <a:rPr lang="en-IN" sz="3300" dirty="0" err="1"/>
              <a:t>Jaccard</a:t>
            </a:r>
            <a:r>
              <a:rPr lang="en-IN" sz="3300" dirty="0"/>
              <a:t> Index= 0.33 * 100 = 33</a:t>
            </a:r>
          </a:p>
          <a:p>
            <a:endParaRPr lang="en-IN" sz="3300" dirty="0"/>
          </a:p>
        </p:txBody>
      </p:sp>
    </p:spTree>
    <p:extLst>
      <p:ext uri="{BB962C8B-B14F-4D97-AF65-F5344CB8AC3E}">
        <p14:creationId xmlns:p14="http://schemas.microsoft.com/office/powerpoint/2010/main" val="2005987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28599"/>
            <a:ext cx="8153400" cy="6345957"/>
          </a:xfrm>
        </p:spPr>
      </p:pic>
    </p:spTree>
    <p:extLst>
      <p:ext uri="{BB962C8B-B14F-4D97-AF65-F5344CB8AC3E}">
        <p14:creationId xmlns:p14="http://schemas.microsoft.com/office/powerpoint/2010/main" val="41930896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Another Example</a:t>
            </a:r>
          </a:p>
        </p:txBody>
      </p:sp>
      <p:sp>
        <p:nvSpPr>
          <p:cNvPr id="3" name="Content Placeholder 2"/>
          <p:cNvSpPr>
            <a:spLocks noGrp="1"/>
          </p:cNvSpPr>
          <p:nvPr>
            <p:ph idx="1"/>
          </p:nvPr>
        </p:nvSpPr>
        <p:spPr/>
        <p:txBody>
          <a:bodyPr>
            <a:normAutofit fontScale="92500" lnSpcReduction="10000"/>
          </a:bodyPr>
          <a:lstStyle/>
          <a:p>
            <a:r>
              <a:rPr lang="en-IN" dirty="0"/>
              <a:t>E = ['cat', 'dog', 'hippo', 'monkey']</a:t>
            </a:r>
          </a:p>
          <a:p>
            <a:r>
              <a:rPr lang="en-IN" dirty="0"/>
              <a:t>F = ['monkey', 'rhino', 'ostrich', 'salmon']</a:t>
            </a:r>
          </a:p>
          <a:p>
            <a:endParaRPr lang="en-IN" dirty="0"/>
          </a:p>
          <a:p>
            <a:r>
              <a:rPr lang="en-IN" sz="3000" b="1" dirty="0"/>
              <a:t>Number of observations in both, i.e. |E </a:t>
            </a:r>
            <a:r>
              <a:rPr lang="en-IN" sz="3000" dirty="0"/>
              <a:t>∩ </a:t>
            </a:r>
            <a:r>
              <a:rPr lang="en-IN" sz="3000" b="1" dirty="0"/>
              <a:t>F|:</a:t>
            </a:r>
            <a:endParaRPr lang="en-IN" b="1" dirty="0"/>
          </a:p>
          <a:p>
            <a:pPr marL="0" indent="0">
              <a:buNone/>
            </a:pPr>
            <a:r>
              <a:rPr lang="en-IN" dirty="0"/>
              <a:t>	= </a:t>
            </a:r>
            <a:r>
              <a:rPr lang="en-IN" sz="3000" dirty="0"/>
              <a:t>{‘monkey’} = 1</a:t>
            </a:r>
            <a:endParaRPr lang="en-IN" dirty="0"/>
          </a:p>
          <a:p>
            <a:r>
              <a:rPr lang="en-IN" b="1" dirty="0"/>
              <a:t>Number of observations in either, i.e. |E </a:t>
            </a:r>
            <a:r>
              <a:rPr lang="en-IN" dirty="0"/>
              <a:t>∪ </a:t>
            </a:r>
            <a:r>
              <a:rPr lang="en-IN" b="1" dirty="0"/>
              <a:t>F| :</a:t>
            </a:r>
            <a:r>
              <a:rPr lang="en-IN" dirty="0"/>
              <a:t> ={‘cat’, ‘dog’, hippo’, ‘monkey’, ‘rhino’, ‘ostrich’, ‘salmon’}  =  7</a:t>
            </a:r>
          </a:p>
          <a:p>
            <a:r>
              <a:rPr lang="en-IN" b="1" dirty="0" err="1"/>
              <a:t>Jaccard</a:t>
            </a:r>
            <a:r>
              <a:rPr lang="en-IN" b="1" dirty="0"/>
              <a:t> Similarity: </a:t>
            </a:r>
            <a:r>
              <a:rPr lang="en-IN" dirty="0"/>
              <a:t>1 / 7= 0.142857</a:t>
            </a:r>
          </a:p>
          <a:p>
            <a:endParaRPr lang="en-IN" dirty="0"/>
          </a:p>
        </p:txBody>
      </p:sp>
    </p:spTree>
    <p:extLst>
      <p:ext uri="{BB962C8B-B14F-4D97-AF65-F5344CB8AC3E}">
        <p14:creationId xmlns:p14="http://schemas.microsoft.com/office/powerpoint/2010/main" val="3458435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11836"/>
            <a:ext cx="5867400" cy="1143000"/>
          </a:xfrm>
        </p:spPr>
        <p:txBody>
          <a:bodyPr/>
          <a:lstStyle/>
          <a:p>
            <a:r>
              <a:rPr lang="en-US" dirty="0"/>
              <a:t>What is </a:t>
            </a:r>
            <a:r>
              <a:rPr lang="en-US" dirty="0" err="1"/>
              <a:t>Hadoop</a:t>
            </a:r>
            <a:r>
              <a:rPr lang="en-US" dirty="0"/>
              <a:t>?</a:t>
            </a:r>
          </a:p>
        </p:txBody>
      </p:sp>
      <p:sp>
        <p:nvSpPr>
          <p:cNvPr id="3" name="Content Placeholder 2"/>
          <p:cNvSpPr>
            <a:spLocks noGrp="1"/>
          </p:cNvSpPr>
          <p:nvPr>
            <p:ph idx="1"/>
          </p:nvPr>
        </p:nvSpPr>
        <p:spPr/>
        <p:txBody>
          <a:bodyPr/>
          <a:lstStyle/>
          <a:p>
            <a:pPr algn="just"/>
            <a:r>
              <a:rPr lang="en-US" dirty="0"/>
              <a:t>Apache top level project, open-source implementation of frameworks for reliable, scalable, distributed computing and data storage.</a:t>
            </a:r>
          </a:p>
          <a:p>
            <a:pPr algn="just"/>
            <a:r>
              <a:rPr lang="en-US" dirty="0"/>
              <a:t>It is a flexible and highly-available architecture for large scale computation and data processing on a network of commodity hardware.</a:t>
            </a:r>
          </a:p>
          <a:p>
            <a:endParaRPr lang="en-US" dirty="0"/>
          </a:p>
        </p:txBody>
      </p:sp>
      <p:pic>
        <p:nvPicPr>
          <p:cNvPr id="4"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68700" y="5334000"/>
            <a:ext cx="5080000" cy="1206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Tree>
    <p:extLst>
      <p:ext uri="{BB962C8B-B14F-4D97-AF65-F5344CB8AC3E}">
        <p14:creationId xmlns:p14="http://schemas.microsoft.com/office/powerpoint/2010/main" val="19939892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6D128-E6F2-D74E-A597-C81CAAF9C587}"/>
              </a:ext>
            </a:extLst>
          </p:cNvPr>
          <p:cNvSpPr>
            <a:spLocks noGrp="1"/>
          </p:cNvSpPr>
          <p:nvPr>
            <p:ph type="title"/>
          </p:nvPr>
        </p:nvSpPr>
        <p:spPr>
          <a:xfrm>
            <a:off x="457200" y="274638"/>
            <a:ext cx="8229600" cy="715962"/>
          </a:xfrm>
        </p:spPr>
        <p:txBody>
          <a:bodyPr>
            <a:normAutofit fontScale="90000"/>
          </a:bodyPr>
          <a:lstStyle/>
          <a:p>
            <a:r>
              <a:rPr lang="en-US" b="1" dirty="0"/>
              <a:t>Framework Vs Library</a:t>
            </a:r>
          </a:p>
        </p:txBody>
      </p:sp>
      <p:sp>
        <p:nvSpPr>
          <p:cNvPr id="3" name="Content Placeholder 2">
            <a:extLst>
              <a:ext uri="{FF2B5EF4-FFF2-40B4-BE49-F238E27FC236}">
                <a16:creationId xmlns:a16="http://schemas.microsoft.com/office/drawing/2014/main" id="{79021780-9E21-0A4B-B28B-817EC48660B2}"/>
              </a:ext>
            </a:extLst>
          </p:cNvPr>
          <p:cNvSpPr>
            <a:spLocks noGrp="1"/>
          </p:cNvSpPr>
          <p:nvPr>
            <p:ph idx="1"/>
          </p:nvPr>
        </p:nvSpPr>
        <p:spPr>
          <a:xfrm>
            <a:off x="457200" y="1166018"/>
            <a:ext cx="8229600" cy="5417344"/>
          </a:xfrm>
        </p:spPr>
        <p:txBody>
          <a:bodyPr>
            <a:normAutofit fontScale="92500" lnSpcReduction="20000"/>
          </a:bodyPr>
          <a:lstStyle/>
          <a:p>
            <a:pPr algn="just"/>
            <a:r>
              <a:rPr lang="en-IN" b="1" dirty="0"/>
              <a:t>Library</a:t>
            </a:r>
            <a:r>
              <a:rPr lang="en-IN" dirty="0"/>
              <a:t> : It performs a set of  specific and well-defined operations. Examples : Network protocols, compression, image manipulation, string utilities, regular expression evaluation, math etc</a:t>
            </a:r>
          </a:p>
          <a:p>
            <a:pPr algn="just"/>
            <a:endParaRPr lang="en-IN" dirty="0"/>
          </a:p>
          <a:p>
            <a:pPr algn="just"/>
            <a:r>
              <a:rPr lang="en-IN" b="1" dirty="0"/>
              <a:t>Framework:</a:t>
            </a:r>
            <a:r>
              <a:rPr lang="en-IN" dirty="0"/>
              <a:t> It is known to be a skeleton where the application defines the content of the operation by filling out the skeleton. Examples of frameworks: Web application system, Plug-in manager, GUI system. The framework only defines the concept but an application further defines the functionality that is useful for end-users.</a:t>
            </a:r>
          </a:p>
          <a:p>
            <a:pPr algn="just"/>
            <a:endParaRPr lang="en-US" dirty="0"/>
          </a:p>
        </p:txBody>
      </p:sp>
    </p:spTree>
    <p:extLst>
      <p:ext uri="{BB962C8B-B14F-4D97-AF65-F5344CB8AC3E}">
        <p14:creationId xmlns:p14="http://schemas.microsoft.com/office/powerpoint/2010/main" val="33066981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ramework vs library">
            <a:extLst>
              <a:ext uri="{FF2B5EF4-FFF2-40B4-BE49-F238E27FC236}">
                <a16:creationId xmlns:a16="http://schemas.microsoft.com/office/drawing/2014/main" id="{DAE07CFD-2373-7E42-BEE7-CBD9F022FC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317974"/>
            <a:ext cx="8293100" cy="43114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632B00-4231-724B-ABB4-8C1CBE407EB6}"/>
              </a:ext>
            </a:extLst>
          </p:cNvPr>
          <p:cNvSpPr txBox="1"/>
          <p:nvPr/>
        </p:nvSpPr>
        <p:spPr>
          <a:xfrm>
            <a:off x="425450" y="990600"/>
            <a:ext cx="8293100" cy="1200329"/>
          </a:xfrm>
          <a:prstGeom prst="rect">
            <a:avLst/>
          </a:prstGeom>
          <a:noFill/>
        </p:spPr>
        <p:txBody>
          <a:bodyPr wrap="square">
            <a:spAutoFit/>
          </a:bodyPr>
          <a:lstStyle/>
          <a:p>
            <a:pPr algn="just"/>
            <a:r>
              <a:rPr lang="en-IN" sz="2400" b="1" dirty="0"/>
              <a:t>Inversion of control:</a:t>
            </a:r>
            <a:r>
              <a:rPr lang="en-IN" sz="2400" dirty="0"/>
              <a:t> When we call a method from a library, we are in control. But in framework, the control is inverted i.e. the framework calls us.</a:t>
            </a:r>
          </a:p>
        </p:txBody>
      </p:sp>
    </p:spTree>
    <p:extLst>
      <p:ext uri="{BB962C8B-B14F-4D97-AF65-F5344CB8AC3E}">
        <p14:creationId xmlns:p14="http://schemas.microsoft.com/office/powerpoint/2010/main" val="22554545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adoop-logo">
            <a:extLst>
              <a:ext uri="{FF2B5EF4-FFF2-40B4-BE49-F238E27FC236}">
                <a16:creationId xmlns:a16="http://schemas.microsoft.com/office/drawing/2014/main" id="{CA725033-0564-FD49-8914-9796767882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8996" y="5638800"/>
            <a:ext cx="4523704" cy="1143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7859D2E-976B-CA47-8EA2-7449C076FCFD}"/>
              </a:ext>
            </a:extLst>
          </p:cNvPr>
          <p:cNvSpPr>
            <a:spLocks noGrp="1"/>
          </p:cNvSpPr>
          <p:nvPr>
            <p:ph type="title"/>
          </p:nvPr>
        </p:nvSpPr>
        <p:spPr>
          <a:xfrm>
            <a:off x="457200" y="0"/>
            <a:ext cx="8229600" cy="1143000"/>
          </a:xfrm>
        </p:spPr>
        <p:txBody>
          <a:bodyPr/>
          <a:lstStyle/>
          <a:p>
            <a:r>
              <a:rPr lang="en-US" b="1" dirty="0"/>
              <a:t>Apache Hadoop</a:t>
            </a:r>
          </a:p>
        </p:txBody>
      </p:sp>
      <p:sp>
        <p:nvSpPr>
          <p:cNvPr id="3" name="Content Placeholder 2">
            <a:extLst>
              <a:ext uri="{FF2B5EF4-FFF2-40B4-BE49-F238E27FC236}">
                <a16:creationId xmlns:a16="http://schemas.microsoft.com/office/drawing/2014/main" id="{948DE70F-533B-DC48-B814-D3086C9379BE}"/>
              </a:ext>
            </a:extLst>
          </p:cNvPr>
          <p:cNvSpPr>
            <a:spLocks noGrp="1"/>
          </p:cNvSpPr>
          <p:nvPr>
            <p:ph idx="1"/>
          </p:nvPr>
        </p:nvSpPr>
        <p:spPr>
          <a:xfrm>
            <a:off x="457200" y="914400"/>
            <a:ext cx="8229600" cy="5364162"/>
          </a:xfrm>
        </p:spPr>
        <p:txBody>
          <a:bodyPr>
            <a:normAutofit fontScale="92500" lnSpcReduction="20000"/>
          </a:bodyPr>
          <a:lstStyle/>
          <a:p>
            <a:pPr algn="just"/>
            <a:r>
              <a:rPr lang="en-US" dirty="0"/>
              <a:t>Apache Hadoop is a framework that allows for the distributed processing of large data sets across clusters of computers using simple programming models.</a:t>
            </a:r>
          </a:p>
          <a:p>
            <a:pPr algn="just"/>
            <a:r>
              <a:rPr lang="en-US" dirty="0"/>
              <a:t>It is designed to scale up from single servers to thousands of machines, each offering local computation and storage. </a:t>
            </a:r>
          </a:p>
          <a:p>
            <a:pPr algn="just"/>
            <a:r>
              <a:rPr lang="en-US" dirty="0"/>
              <a:t>Rather than rely on hardware to deliver high-availability, the library itself is designed to detect and handle failures at the application layer, so delivering a highly-available service on top of a cluster of computers, each of which may be prone to failures.</a:t>
            </a:r>
          </a:p>
        </p:txBody>
      </p:sp>
    </p:spTree>
    <p:extLst>
      <p:ext uri="{BB962C8B-B14F-4D97-AF65-F5344CB8AC3E}">
        <p14:creationId xmlns:p14="http://schemas.microsoft.com/office/powerpoint/2010/main" val="16768976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C14AD9E-35A8-B341-A6A7-7C15FE296F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304800"/>
            <a:ext cx="8229600" cy="6096000"/>
          </a:xfrm>
        </p:spPr>
      </p:pic>
    </p:spTree>
    <p:extLst>
      <p:ext uri="{BB962C8B-B14F-4D97-AF65-F5344CB8AC3E}">
        <p14:creationId xmlns:p14="http://schemas.microsoft.com/office/powerpoint/2010/main" val="16797412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AA8AAE9-57A9-D546-BC01-8B6C8301693F}"/>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57200" y="304800"/>
            <a:ext cx="7772400" cy="5867400"/>
          </a:xfrm>
        </p:spPr>
      </p:pic>
    </p:spTree>
    <p:extLst>
      <p:ext uri="{BB962C8B-B14F-4D97-AF65-F5344CB8AC3E}">
        <p14:creationId xmlns:p14="http://schemas.microsoft.com/office/powerpoint/2010/main" val="38582472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50" y="114300"/>
            <a:ext cx="8229600" cy="723900"/>
          </a:xfrm>
        </p:spPr>
        <p:txBody>
          <a:bodyPr>
            <a:normAutofit fontScale="90000"/>
          </a:bodyPr>
          <a:lstStyle/>
          <a:p>
            <a:r>
              <a:rPr lang="en-IN" b="1" dirty="0"/>
              <a:t>Hadoop Can do:-</a:t>
            </a:r>
          </a:p>
        </p:txBody>
      </p:sp>
      <p:sp>
        <p:nvSpPr>
          <p:cNvPr id="3" name="Content Placeholder 2"/>
          <p:cNvSpPr>
            <a:spLocks noGrp="1"/>
          </p:cNvSpPr>
          <p:nvPr>
            <p:ph idx="1"/>
          </p:nvPr>
        </p:nvSpPr>
        <p:spPr>
          <a:xfrm>
            <a:off x="457200" y="838201"/>
            <a:ext cx="8229600" cy="1828800"/>
          </a:xfrm>
        </p:spPr>
        <p:txBody>
          <a:bodyPr>
            <a:normAutofit fontScale="92500" lnSpcReduction="20000"/>
          </a:bodyPr>
          <a:lstStyle/>
          <a:p>
            <a:r>
              <a:rPr lang="en-IN" dirty="0"/>
              <a:t>Process large &amp; complex datasets effectively.</a:t>
            </a:r>
          </a:p>
          <a:p>
            <a:r>
              <a:rPr lang="en-IN" dirty="0"/>
              <a:t>Work with structure &amp; un-structure data.</a:t>
            </a:r>
          </a:p>
          <a:p>
            <a:r>
              <a:rPr lang="en-IN" b="1" dirty="0">
                <a:solidFill>
                  <a:srgbClr val="FF0000"/>
                </a:solidFill>
              </a:rPr>
              <a:t>Max/Min Size is 128MB </a:t>
            </a:r>
            <a:r>
              <a:rPr lang="en-IN" dirty="0"/>
              <a:t>data in each cluster of Node.</a:t>
            </a:r>
            <a:endParaRPr lang="en-IN" b="1" dirty="0">
              <a:solidFill>
                <a:srgbClr val="FF0000"/>
              </a:solidFill>
            </a:endParaRPr>
          </a:p>
          <a:p>
            <a:endParaRPr lang="en-IN" dirty="0"/>
          </a:p>
          <a:p>
            <a:endParaRPr lang="en-IN"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19" y="2783132"/>
            <a:ext cx="4411281" cy="194319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400" y="4611933"/>
            <a:ext cx="4731243" cy="2084142"/>
          </a:xfrm>
          <a:prstGeom prst="rect">
            <a:avLst/>
          </a:prstGeom>
        </p:spPr>
      </p:pic>
    </p:spTree>
    <p:extLst>
      <p:ext uri="{BB962C8B-B14F-4D97-AF65-F5344CB8AC3E}">
        <p14:creationId xmlns:p14="http://schemas.microsoft.com/office/powerpoint/2010/main" val="32461111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57200" y="4762"/>
            <a:ext cx="8229600" cy="1143000"/>
          </a:xfrm>
        </p:spPr>
        <p:txBody>
          <a:bodyPr/>
          <a:lstStyle/>
          <a:p>
            <a:r>
              <a:rPr lang="en-US" b="1" dirty="0">
                <a:latin typeface="Cambria" pitchFamily="18" charset="0"/>
              </a:rPr>
              <a:t>Google Search Engines</a:t>
            </a:r>
          </a:p>
        </p:txBody>
      </p:sp>
      <p:pic>
        <p:nvPicPr>
          <p:cNvPr id="14" name="Content Placeholder 4"/>
          <p:cNvPicPr>
            <a:picLocks noGrp="1" noChangeAspect="1"/>
          </p:cNvPicPr>
          <p:nvPr>
            <p:ph sz="half" idx="1"/>
          </p:nvPr>
        </p:nvPicPr>
        <p:blipFill rotWithShape="1">
          <a:blip r:embed="rId2" cstate="print">
            <a:extLst>
              <a:ext uri="{28A0092B-C50C-407E-A947-70E740481C1C}">
                <a14:useLocalDpi xmlns:a14="http://schemas.microsoft.com/office/drawing/2010/main" val="0"/>
              </a:ext>
            </a:extLst>
          </a:blip>
          <a:srcRect l="5813" r="4486" b="43237"/>
          <a:stretch/>
        </p:blipFill>
        <p:spPr>
          <a:xfrm>
            <a:off x="1295400" y="1066800"/>
            <a:ext cx="5878286" cy="2833828"/>
          </a:xfrm>
        </p:spPr>
      </p:pic>
      <p:pic>
        <p:nvPicPr>
          <p:cNvPr id="15"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201" t="43719" r="3802" b="14336"/>
          <a:stretch/>
        </p:blipFill>
        <p:spPr bwMode="auto">
          <a:xfrm>
            <a:off x="1295401" y="4120330"/>
            <a:ext cx="5867399" cy="2204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7610522" y="2743200"/>
            <a:ext cx="652743" cy="369332"/>
          </a:xfrm>
          <a:prstGeom prst="rect">
            <a:avLst/>
          </a:prstGeom>
        </p:spPr>
        <p:txBody>
          <a:bodyPr wrap="none">
            <a:spAutoFit/>
          </a:bodyPr>
          <a:lstStyle/>
          <a:p>
            <a:r>
              <a:rPr lang="en-US" b="1" dirty="0">
                <a:solidFill>
                  <a:srgbClr val="FF0000"/>
                </a:solidFill>
              </a:rPr>
              <a:t>1998</a:t>
            </a:r>
          </a:p>
        </p:txBody>
      </p:sp>
      <p:sp>
        <p:nvSpPr>
          <p:cNvPr id="7" name="Rectangle 6"/>
          <p:cNvSpPr/>
          <p:nvPr/>
        </p:nvSpPr>
        <p:spPr>
          <a:xfrm>
            <a:off x="7772400" y="4853133"/>
            <a:ext cx="652743" cy="369332"/>
          </a:xfrm>
          <a:prstGeom prst="rect">
            <a:avLst/>
          </a:prstGeom>
        </p:spPr>
        <p:txBody>
          <a:bodyPr wrap="none">
            <a:spAutoFit/>
          </a:bodyPr>
          <a:lstStyle/>
          <a:p>
            <a:r>
              <a:rPr lang="en-US" b="1" dirty="0">
                <a:solidFill>
                  <a:srgbClr val="FF0000"/>
                </a:solidFill>
              </a:rPr>
              <a:t>2022</a:t>
            </a:r>
          </a:p>
        </p:txBody>
      </p:sp>
    </p:spTree>
    <p:extLst>
      <p:ext uri="{BB962C8B-B14F-4D97-AF65-F5344CB8AC3E}">
        <p14:creationId xmlns:p14="http://schemas.microsoft.com/office/powerpoint/2010/main" val="514223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762000" y="120086"/>
            <a:ext cx="8229600" cy="1143000"/>
          </a:xfrm>
        </p:spPr>
        <p:txBody>
          <a:bodyPr/>
          <a:lstStyle/>
          <a:p>
            <a:r>
              <a:rPr lang="en-US" dirty="0" err="1">
                <a:latin typeface="Cambria" pitchFamily="18" charset="0"/>
              </a:rPr>
              <a:t>Hadoop’s</a:t>
            </a:r>
            <a:r>
              <a:rPr lang="en-US" dirty="0">
                <a:latin typeface="Cambria" pitchFamily="18" charset="0"/>
              </a:rPr>
              <a:t> Developers</a:t>
            </a:r>
          </a:p>
        </p:txBody>
      </p:sp>
      <p:pic>
        <p:nvPicPr>
          <p:cNvPr id="5" name="Picture 2"/>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26635" t="12286" r="24349" b="37429"/>
          <a:stretch/>
        </p:blipFill>
        <p:spPr bwMode="auto">
          <a:xfrm>
            <a:off x="838200" y="1219200"/>
            <a:ext cx="2100943" cy="28738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38200" y="4114800"/>
            <a:ext cx="2100943" cy="369332"/>
          </a:xfrm>
          <a:prstGeom prst="rect">
            <a:avLst/>
          </a:prstGeom>
          <a:noFill/>
        </p:spPr>
        <p:txBody>
          <a:bodyPr wrap="square" rtlCol="0">
            <a:spAutoFit/>
          </a:bodyPr>
          <a:lstStyle/>
          <a:p>
            <a:pPr algn="ctr"/>
            <a:r>
              <a:rPr lang="en-US" dirty="0"/>
              <a:t>Doug Cutting</a:t>
            </a:r>
          </a:p>
        </p:txBody>
      </p:sp>
      <p:sp>
        <p:nvSpPr>
          <p:cNvPr id="7" name="TextBox 6"/>
          <p:cNvSpPr txBox="1"/>
          <p:nvPr/>
        </p:nvSpPr>
        <p:spPr>
          <a:xfrm>
            <a:off x="3048000" y="2157954"/>
            <a:ext cx="5943600" cy="2308324"/>
          </a:xfrm>
          <a:prstGeom prst="rect">
            <a:avLst/>
          </a:prstGeom>
          <a:noFill/>
        </p:spPr>
        <p:txBody>
          <a:bodyPr wrap="square" rtlCol="0">
            <a:spAutoFit/>
          </a:bodyPr>
          <a:lstStyle/>
          <a:p>
            <a:pPr algn="just"/>
            <a:r>
              <a:rPr lang="en-US" b="1" dirty="0">
                <a:solidFill>
                  <a:srgbClr val="00B050"/>
                </a:solidFill>
              </a:rPr>
              <a:t>2005</a:t>
            </a:r>
            <a:r>
              <a:rPr lang="en-US" dirty="0"/>
              <a:t>: </a:t>
            </a:r>
            <a:r>
              <a:rPr lang="en-US" b="1" dirty="0"/>
              <a:t>Doug Cutting &amp;  Michael J. </a:t>
            </a:r>
            <a:r>
              <a:rPr lang="en-US" b="1" dirty="0" err="1"/>
              <a:t>Cafarella</a:t>
            </a:r>
            <a:r>
              <a:rPr lang="en-US" b="1" dirty="0"/>
              <a:t> </a:t>
            </a:r>
            <a:r>
              <a:rPr lang="en-US" dirty="0"/>
              <a:t>developed </a:t>
            </a:r>
            <a:r>
              <a:rPr lang="en-US" dirty="0" err="1"/>
              <a:t>Hadoop</a:t>
            </a:r>
            <a:r>
              <a:rPr lang="en-US" dirty="0"/>
              <a:t> to support distribution for the</a:t>
            </a:r>
            <a:r>
              <a:rPr lang="en-US" b="1" dirty="0"/>
              <a:t> </a:t>
            </a:r>
            <a:r>
              <a:rPr lang="en-US" b="1" dirty="0" err="1">
                <a:hlinkClick r:id="rId4" tooltip="Nutch"/>
              </a:rPr>
              <a:t>Nutch</a:t>
            </a:r>
            <a:r>
              <a:rPr lang="en-US" dirty="0"/>
              <a:t> search engine project.</a:t>
            </a:r>
          </a:p>
          <a:p>
            <a:endParaRPr lang="en-US" dirty="0"/>
          </a:p>
          <a:p>
            <a:r>
              <a:rPr lang="en-US" dirty="0"/>
              <a:t>The project was funded by Yahoo.</a:t>
            </a:r>
          </a:p>
          <a:p>
            <a:endParaRPr lang="en-US" dirty="0"/>
          </a:p>
          <a:p>
            <a:r>
              <a:rPr lang="en-US" b="1" dirty="0">
                <a:solidFill>
                  <a:srgbClr val="00B050"/>
                </a:solidFill>
              </a:rPr>
              <a:t>2006</a:t>
            </a:r>
            <a:r>
              <a:rPr lang="en-US" dirty="0"/>
              <a:t>: Yahoo gave the project to Apache </a:t>
            </a:r>
          </a:p>
          <a:p>
            <a:r>
              <a:rPr lang="en-US" dirty="0"/>
              <a:t>Software Foundation.</a:t>
            </a:r>
          </a:p>
        </p:txBody>
      </p:sp>
      <p:pic>
        <p:nvPicPr>
          <p:cNvPr id="8" name="Picture 4" descr="Nutch.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48524" y="2971800"/>
            <a:ext cx="1285875" cy="82867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Lucene Nutch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96000" y="2743200"/>
            <a:ext cx="11525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19600" y="977794"/>
            <a:ext cx="4419611" cy="1045238"/>
          </a:xfrm>
          <a:prstGeom prst="rect">
            <a:avLst/>
          </a:prstGeom>
        </p:spPr>
      </p:pic>
      <p:pic>
        <p:nvPicPr>
          <p:cNvPr id="1026" name="Picture 2" descr="2013-10-04 Cafarella">
            <a:extLst>
              <a:ext uri="{FF2B5EF4-FFF2-40B4-BE49-F238E27FC236}">
                <a16:creationId xmlns:a16="http://schemas.microsoft.com/office/drawing/2014/main" id="{9FE58E3D-07CE-724F-9A66-64187EA2CB2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27861" y="4141946"/>
            <a:ext cx="1727200" cy="24384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70A481D-9BE6-5347-BEF9-4386DACC4A57}"/>
              </a:ext>
            </a:extLst>
          </p:cNvPr>
          <p:cNvSpPr txBox="1"/>
          <p:nvPr/>
        </p:nvSpPr>
        <p:spPr>
          <a:xfrm>
            <a:off x="5029200" y="6166938"/>
            <a:ext cx="2438400" cy="369332"/>
          </a:xfrm>
          <a:prstGeom prst="rect">
            <a:avLst/>
          </a:prstGeom>
          <a:noFill/>
        </p:spPr>
        <p:txBody>
          <a:bodyPr wrap="square">
            <a:spAutoFit/>
          </a:bodyPr>
          <a:lstStyle/>
          <a:p>
            <a:r>
              <a:rPr lang="en-US" b="1" dirty="0"/>
              <a:t>Michael J. </a:t>
            </a:r>
            <a:r>
              <a:rPr lang="en-US" b="1" dirty="0" err="1"/>
              <a:t>Cafarella</a:t>
            </a:r>
            <a:endParaRPr lang="en-US" b="1" dirty="0"/>
          </a:p>
        </p:txBody>
      </p:sp>
    </p:spTree>
    <p:extLst>
      <p:ext uri="{BB962C8B-B14F-4D97-AF65-F5344CB8AC3E}">
        <p14:creationId xmlns:p14="http://schemas.microsoft.com/office/powerpoint/2010/main" val="1117752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502" y="1905000"/>
            <a:ext cx="8890995" cy="2746920"/>
          </a:xfrm>
        </p:spPr>
      </p:pic>
    </p:spTree>
    <p:extLst>
      <p:ext uri="{BB962C8B-B14F-4D97-AF65-F5344CB8AC3E}">
        <p14:creationId xmlns:p14="http://schemas.microsoft.com/office/powerpoint/2010/main" val="14766571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a:latin typeface="Cambria" pitchFamily="18" charset="0"/>
              </a:rPr>
              <a:t>Hadoop Origins</a:t>
            </a:r>
          </a:p>
        </p:txBody>
      </p:sp>
      <p:pic>
        <p:nvPicPr>
          <p:cNvPr id="11"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0110" t="30325" r="15980" b="50000"/>
          <a:stretch/>
        </p:blipFill>
        <p:spPr bwMode="auto">
          <a:xfrm>
            <a:off x="1447800" y="1853402"/>
            <a:ext cx="3962400" cy="80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112" t="37977" r="20992" b="32709"/>
          <a:stretch/>
        </p:blipFill>
        <p:spPr bwMode="auto">
          <a:xfrm>
            <a:off x="1447800" y="2940472"/>
            <a:ext cx="3962400" cy="128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381000" y="2164036"/>
            <a:ext cx="914400" cy="369332"/>
          </a:xfrm>
          <a:prstGeom prst="rect">
            <a:avLst/>
          </a:prstGeom>
          <a:noFill/>
        </p:spPr>
        <p:txBody>
          <a:bodyPr wrap="square" rtlCol="0">
            <a:spAutoFit/>
          </a:bodyPr>
          <a:lstStyle/>
          <a:p>
            <a:r>
              <a:rPr lang="en-US" b="1" dirty="0">
                <a:solidFill>
                  <a:srgbClr val="0070C0"/>
                </a:solidFill>
              </a:rPr>
              <a:t>2003</a:t>
            </a:r>
          </a:p>
        </p:txBody>
      </p:sp>
      <p:sp>
        <p:nvSpPr>
          <p:cNvPr id="16" name="TextBox 15"/>
          <p:cNvSpPr txBox="1"/>
          <p:nvPr/>
        </p:nvSpPr>
        <p:spPr>
          <a:xfrm>
            <a:off x="457200" y="3358540"/>
            <a:ext cx="914400" cy="369332"/>
          </a:xfrm>
          <a:prstGeom prst="rect">
            <a:avLst/>
          </a:prstGeom>
          <a:noFill/>
        </p:spPr>
        <p:txBody>
          <a:bodyPr wrap="square" rtlCol="0">
            <a:spAutoFit/>
          </a:bodyPr>
          <a:lstStyle/>
          <a:p>
            <a:r>
              <a:rPr lang="en-US" b="1" dirty="0">
                <a:solidFill>
                  <a:srgbClr val="00B050"/>
                </a:solidFill>
              </a:rPr>
              <a:t>2004</a:t>
            </a:r>
          </a:p>
        </p:txBody>
      </p:sp>
      <p:pic>
        <p:nvPicPr>
          <p:cNvPr id="1026" name="Picture 2" descr="http://davidepalmisano.com/wp-content/uploads/2012/10/hdfs-log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52090" y="1845090"/>
            <a:ext cx="2514600" cy="785813"/>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a:off x="5562600" y="2249325"/>
            <a:ext cx="45720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1028" name="Picture 4" descr="http://fcl.uncc.edu/nhnguye1/cloud_computing.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8400" y="3048000"/>
            <a:ext cx="2514600" cy="770096"/>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p:cNvCxnSpPr/>
          <p:nvPr/>
        </p:nvCxnSpPr>
        <p:spPr>
          <a:xfrm>
            <a:off x="5638800" y="3413897"/>
            <a:ext cx="45720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1030" name="Picture 6" descr="https://si0.twimg.com/profile_images/1921741692/HBase-Twitter3.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9244" b="31153"/>
          <a:stretch/>
        </p:blipFill>
        <p:spPr bwMode="auto">
          <a:xfrm>
            <a:off x="6300788" y="4235193"/>
            <a:ext cx="2514600" cy="979715"/>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p:cNvCxnSpPr/>
          <p:nvPr/>
        </p:nvCxnSpPr>
        <p:spPr>
          <a:xfrm>
            <a:off x="5673436" y="4724400"/>
            <a:ext cx="45720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1032" name="Picture 8" descr="Google BigTable Database Service Launch Rumoure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14600" y="4504333"/>
            <a:ext cx="2133600" cy="123748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462742" y="4863587"/>
            <a:ext cx="914400" cy="369332"/>
          </a:xfrm>
          <a:prstGeom prst="rect">
            <a:avLst/>
          </a:prstGeom>
          <a:noFill/>
        </p:spPr>
        <p:txBody>
          <a:bodyPr wrap="square" rtlCol="0">
            <a:spAutoFit/>
          </a:bodyPr>
          <a:lstStyle/>
          <a:p>
            <a:r>
              <a:rPr lang="en-US" b="1" dirty="0">
                <a:solidFill>
                  <a:srgbClr val="FF0000"/>
                </a:solidFill>
              </a:rPr>
              <a:t>2006</a:t>
            </a:r>
          </a:p>
        </p:txBody>
      </p:sp>
    </p:spTree>
    <p:extLst>
      <p:ext uri="{BB962C8B-B14F-4D97-AF65-F5344CB8AC3E}">
        <p14:creationId xmlns:p14="http://schemas.microsoft.com/office/powerpoint/2010/main" val="3301795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a:latin typeface="Cambria" pitchFamily="18" charset="0"/>
              </a:rPr>
              <a:t>Some </a:t>
            </a:r>
            <a:r>
              <a:rPr lang="en-US" dirty="0" err="1">
                <a:latin typeface="Cambria" pitchFamily="18" charset="0"/>
              </a:rPr>
              <a:t>Hadoop</a:t>
            </a:r>
            <a:r>
              <a:rPr lang="en-US" dirty="0">
                <a:latin typeface="Cambria" pitchFamily="18" charset="0"/>
              </a:rPr>
              <a:t> Milestones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67918" y="5416843"/>
            <a:ext cx="1752219" cy="1350669"/>
          </a:xfrm>
          <a:prstGeom prst="rect">
            <a:avLst/>
          </a:prstGeom>
        </p:spPr>
      </p:pic>
      <p:sp>
        <p:nvSpPr>
          <p:cNvPr id="5" name="Rectangle 3"/>
          <p:cNvSpPr txBox="1">
            <a:spLocks noChangeArrowheads="1"/>
          </p:cNvSpPr>
          <p:nvPr/>
        </p:nvSpPr>
        <p:spPr bwMode="auto">
          <a:xfrm>
            <a:off x="457199" y="1600201"/>
            <a:ext cx="8262937" cy="4495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000" b="1" dirty="0"/>
              <a:t>2008 - </a:t>
            </a:r>
            <a:r>
              <a:rPr lang="en-US" sz="2000" b="1" dirty="0" err="1"/>
              <a:t>Hadoop</a:t>
            </a:r>
            <a:r>
              <a:rPr lang="en-US" sz="2000" b="1" dirty="0"/>
              <a:t> Wins Terabyte Sort  Benchmark (</a:t>
            </a:r>
            <a:r>
              <a:rPr lang="en-US" sz="2000" dirty="0"/>
              <a:t>sorted 1 terabyte of data in 209 seconds, compared to previous record of 297 seconds)</a:t>
            </a:r>
          </a:p>
          <a:p>
            <a:endParaRPr lang="en-US" sz="2000" dirty="0"/>
          </a:p>
          <a:p>
            <a:r>
              <a:rPr lang="en-US" sz="2000" b="1" dirty="0"/>
              <a:t>2009</a:t>
            </a:r>
            <a:r>
              <a:rPr lang="en-US" sz="2000" dirty="0"/>
              <a:t> - Avro and </a:t>
            </a:r>
            <a:r>
              <a:rPr lang="en-US" sz="2000" dirty="0" err="1"/>
              <a:t>Chukwa</a:t>
            </a:r>
            <a:r>
              <a:rPr lang="en-US" sz="2000" dirty="0"/>
              <a:t> became new members of </a:t>
            </a:r>
            <a:r>
              <a:rPr lang="en-US" sz="2000" dirty="0" err="1"/>
              <a:t>Hadoop</a:t>
            </a:r>
            <a:r>
              <a:rPr lang="en-US" sz="2000" dirty="0"/>
              <a:t> Framework family</a:t>
            </a:r>
          </a:p>
          <a:p>
            <a:endParaRPr lang="en-US" sz="2000" dirty="0"/>
          </a:p>
          <a:p>
            <a:r>
              <a:rPr lang="en-US" sz="2000" b="1" dirty="0"/>
              <a:t>2010</a:t>
            </a:r>
            <a:r>
              <a:rPr lang="en-US" sz="2000" dirty="0"/>
              <a:t> - </a:t>
            </a:r>
            <a:r>
              <a:rPr lang="en-US" sz="2000" dirty="0" err="1"/>
              <a:t>Hadoop's</a:t>
            </a:r>
            <a:r>
              <a:rPr lang="en-US" sz="2000" dirty="0"/>
              <a:t> </a:t>
            </a:r>
            <a:r>
              <a:rPr lang="en-US" sz="2000" dirty="0" err="1"/>
              <a:t>Hbase</a:t>
            </a:r>
            <a:r>
              <a:rPr lang="en-US" sz="2000" dirty="0"/>
              <a:t>, Hive and Pig subprojects completed, adding more computational power to </a:t>
            </a:r>
            <a:r>
              <a:rPr lang="en-US" sz="2000" dirty="0" err="1"/>
              <a:t>Hadoop</a:t>
            </a:r>
            <a:r>
              <a:rPr lang="en-US" sz="2000" dirty="0"/>
              <a:t> framework</a:t>
            </a:r>
          </a:p>
          <a:p>
            <a:endParaRPr lang="en-US" sz="2000" dirty="0"/>
          </a:p>
          <a:p>
            <a:r>
              <a:rPr lang="en-US" sz="2000" b="1" dirty="0"/>
              <a:t>2011 - </a:t>
            </a:r>
            <a:r>
              <a:rPr lang="en-US" sz="2000" b="1" dirty="0" err="1"/>
              <a:t>ZooKeeper</a:t>
            </a:r>
            <a:r>
              <a:rPr lang="en-US" sz="2000" b="1" dirty="0"/>
              <a:t> Completed</a:t>
            </a:r>
          </a:p>
          <a:p>
            <a:endParaRPr lang="en-US" sz="2000" b="1" dirty="0"/>
          </a:p>
          <a:p>
            <a:r>
              <a:rPr lang="en-US" sz="2000" b="1" dirty="0"/>
              <a:t>2013 - </a:t>
            </a:r>
            <a:r>
              <a:rPr lang="en-US" sz="2000" b="1" dirty="0" err="1"/>
              <a:t>Hadoop</a:t>
            </a:r>
            <a:r>
              <a:rPr lang="en-US" sz="2000" b="1" dirty="0"/>
              <a:t> 1.1.2 and </a:t>
            </a:r>
            <a:r>
              <a:rPr lang="en-US" sz="2000" b="1" dirty="0" err="1"/>
              <a:t>Hadoop</a:t>
            </a:r>
            <a:r>
              <a:rPr lang="en-US" sz="2000" b="1" dirty="0"/>
              <a:t> 2.0.3 alpha. </a:t>
            </a:r>
          </a:p>
          <a:p>
            <a:pPr marL="0" indent="0">
              <a:buNone/>
            </a:pPr>
            <a:r>
              <a:rPr lang="en-US" sz="2000" b="1" dirty="0"/>
              <a:t>               - </a:t>
            </a:r>
            <a:r>
              <a:rPr lang="en-US" sz="2000" b="1" dirty="0" err="1"/>
              <a:t>Ambari</a:t>
            </a:r>
            <a:r>
              <a:rPr lang="en-US" sz="2000" b="1" dirty="0"/>
              <a:t>, Cassandra, Mahout have been added </a:t>
            </a:r>
          </a:p>
        </p:txBody>
      </p:sp>
    </p:spTree>
    <p:extLst>
      <p:ext uri="{BB962C8B-B14F-4D97-AF65-F5344CB8AC3E}">
        <p14:creationId xmlns:p14="http://schemas.microsoft.com/office/powerpoint/2010/main" val="28652933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HDFS Facts</a:t>
            </a:r>
          </a:p>
        </p:txBody>
      </p:sp>
      <p:sp>
        <p:nvSpPr>
          <p:cNvPr id="3" name="Content Placeholder 2"/>
          <p:cNvSpPr>
            <a:spLocks noGrp="1"/>
          </p:cNvSpPr>
          <p:nvPr>
            <p:ph idx="1"/>
          </p:nvPr>
        </p:nvSpPr>
        <p:spPr/>
        <p:txBody>
          <a:bodyPr>
            <a:normAutofit fontScale="85000" lnSpcReduction="10000"/>
          </a:bodyPr>
          <a:lstStyle/>
          <a:p>
            <a:pPr algn="just"/>
            <a:r>
              <a:rPr lang="en-IN" dirty="0"/>
              <a:t>In 2010,</a:t>
            </a:r>
            <a:r>
              <a:rPr lang="en-IN" b="1" dirty="0"/>
              <a:t> Facebook</a:t>
            </a:r>
            <a:r>
              <a:rPr lang="en-IN" dirty="0"/>
              <a:t> claimed to have one of the largest HDFS cluster storing </a:t>
            </a:r>
            <a:r>
              <a:rPr lang="en-IN" b="1" dirty="0"/>
              <a:t>21 Petabytes </a:t>
            </a:r>
            <a:r>
              <a:rPr lang="en-IN" dirty="0"/>
              <a:t>of data.</a:t>
            </a:r>
          </a:p>
          <a:p>
            <a:pPr algn="just"/>
            <a:r>
              <a:rPr lang="en-IN" dirty="0"/>
              <a:t>In 2012, </a:t>
            </a:r>
            <a:r>
              <a:rPr lang="en-IN" b="1" dirty="0"/>
              <a:t>Facebook</a:t>
            </a:r>
            <a:r>
              <a:rPr lang="en-IN" dirty="0"/>
              <a:t> declared that they have the largest single HDFS cluster with more than</a:t>
            </a:r>
            <a:r>
              <a:rPr lang="en-IN" b="1" dirty="0"/>
              <a:t> 100 PB </a:t>
            </a:r>
            <a:r>
              <a:rPr lang="en-IN" dirty="0"/>
              <a:t>of data</a:t>
            </a:r>
            <a:r>
              <a:rPr lang="en-IN" b="1" dirty="0"/>
              <a:t>.</a:t>
            </a:r>
            <a:endParaRPr lang="en-IN" dirty="0"/>
          </a:p>
          <a:p>
            <a:pPr algn="just"/>
            <a:r>
              <a:rPr lang="en-IN" dirty="0"/>
              <a:t>And </a:t>
            </a:r>
            <a:r>
              <a:rPr lang="en-IN" b="1" dirty="0"/>
              <a:t>Yahoo</a:t>
            </a:r>
            <a:r>
              <a:rPr lang="en-IN" dirty="0"/>
              <a:t>! has more than </a:t>
            </a:r>
            <a:r>
              <a:rPr lang="en-IN" b="1" dirty="0"/>
              <a:t>100,000 CPU</a:t>
            </a:r>
            <a:r>
              <a:rPr lang="en-IN" dirty="0"/>
              <a:t> in over </a:t>
            </a:r>
            <a:r>
              <a:rPr lang="en-IN" b="1" dirty="0"/>
              <a:t>40,000 servers</a:t>
            </a:r>
            <a:r>
              <a:rPr lang="en-IN" dirty="0"/>
              <a:t> running Hadoop, with its biggest Hadoop cluster running </a:t>
            </a:r>
            <a:r>
              <a:rPr lang="en-IN" b="1" dirty="0"/>
              <a:t>4,500 nodes</a:t>
            </a:r>
            <a:r>
              <a:rPr lang="en-IN" dirty="0"/>
              <a:t>. All told, Yahoo! stores </a:t>
            </a:r>
            <a:r>
              <a:rPr lang="en-IN" b="1" dirty="0"/>
              <a:t>455 petabytes </a:t>
            </a:r>
            <a:r>
              <a:rPr lang="en-IN" dirty="0"/>
              <a:t>of data in HDFS.</a:t>
            </a:r>
          </a:p>
          <a:p>
            <a:pPr algn="just"/>
            <a:r>
              <a:rPr lang="en-IN" dirty="0"/>
              <a:t>In fact, by 2013, most of the big names in the Fortune 50 started using Hadoop.</a:t>
            </a:r>
          </a:p>
          <a:p>
            <a:pPr algn="just"/>
            <a:endParaRPr lang="en-IN" dirty="0"/>
          </a:p>
        </p:txBody>
      </p:sp>
    </p:spTree>
    <p:extLst>
      <p:ext uri="{BB962C8B-B14F-4D97-AF65-F5344CB8AC3E}">
        <p14:creationId xmlns:p14="http://schemas.microsoft.com/office/powerpoint/2010/main" val="38979204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Distributed File System</a:t>
            </a:r>
          </a:p>
        </p:txBody>
      </p:sp>
      <p:sp>
        <p:nvSpPr>
          <p:cNvPr id="3" name="Content Placeholder 2"/>
          <p:cNvSpPr>
            <a:spLocks noGrp="1"/>
          </p:cNvSpPr>
          <p:nvPr>
            <p:ph idx="1"/>
          </p:nvPr>
        </p:nvSpPr>
        <p:spPr/>
        <p:txBody>
          <a:bodyPr>
            <a:normAutofit fontScale="92500" lnSpcReduction="20000"/>
          </a:bodyPr>
          <a:lstStyle/>
          <a:p>
            <a:pPr algn="just"/>
            <a:r>
              <a:rPr lang="en-IN" dirty="0"/>
              <a:t>Distributed File System talks about managing data, i.e. files or folders across multiple computers or servers.</a:t>
            </a:r>
          </a:p>
          <a:p>
            <a:pPr algn="just"/>
            <a:r>
              <a:rPr lang="en-IN" dirty="0"/>
              <a:t>DFS is a file system that allows us to store data over multiple nodes or machines in a cluster and allows multiple users to access data. </a:t>
            </a:r>
          </a:p>
          <a:p>
            <a:pPr algn="just"/>
            <a:r>
              <a:rPr lang="en-IN" dirty="0"/>
              <a:t>Even though the files are stored across the network, </a:t>
            </a:r>
          </a:p>
          <a:p>
            <a:pPr lvl="1" algn="just"/>
            <a:r>
              <a:rPr lang="en-IN" dirty="0"/>
              <a:t>DFS organizes, and displays data in such a manner that a user sitting on a machine will feel like all the data is stored in that very machine.</a:t>
            </a:r>
          </a:p>
        </p:txBody>
      </p:sp>
    </p:spTree>
    <p:extLst>
      <p:ext uri="{BB962C8B-B14F-4D97-AF65-F5344CB8AC3E}">
        <p14:creationId xmlns:p14="http://schemas.microsoft.com/office/powerpoint/2010/main" val="41168717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602581" y="1028699"/>
            <a:ext cx="6115050" cy="900114"/>
          </a:xfrm>
        </p:spPr>
        <p:txBody>
          <a:bodyPr/>
          <a:lstStyle/>
          <a:p>
            <a:pPr algn="ctr" eaLnBrk="1" hangingPunct="1"/>
            <a:r>
              <a:rPr lang="en-US" altLang="en-US" sz="2400" b="1" dirty="0">
                <a:latin typeface="Trebuchet MS" panose="020B0603020202020204" pitchFamily="34" charset="0"/>
              </a:rPr>
              <a:t>HDFS </a:t>
            </a:r>
            <a:br>
              <a:rPr lang="en-US" altLang="en-US" sz="2400" b="1" dirty="0">
                <a:latin typeface="Trebuchet MS" panose="020B0603020202020204" pitchFamily="34" charset="0"/>
              </a:rPr>
            </a:br>
            <a:r>
              <a:rPr lang="en-US" altLang="en-US" sz="2400" b="1" dirty="0">
                <a:latin typeface="Trebuchet MS" panose="020B0603020202020204" pitchFamily="34" charset="0"/>
              </a:rPr>
              <a:t>(HADOOP DISTRIBUTED FILE SYSTEM) </a:t>
            </a:r>
            <a:endParaRPr lang="en-IN" altLang="en-US" sz="2400" b="1" dirty="0"/>
          </a:p>
        </p:txBody>
      </p:sp>
      <p:sp>
        <p:nvSpPr>
          <p:cNvPr id="28675" name="Content Placeholder 2"/>
          <p:cNvSpPr>
            <a:spLocks noGrp="1"/>
          </p:cNvSpPr>
          <p:nvPr>
            <p:ph sz="quarter" idx="1"/>
          </p:nvPr>
        </p:nvSpPr>
        <p:spPr>
          <a:xfrm>
            <a:off x="1410891" y="1928814"/>
            <a:ext cx="6375797" cy="3804047"/>
          </a:xfrm>
        </p:spPr>
        <p:txBody>
          <a:bodyPr/>
          <a:lstStyle/>
          <a:p>
            <a:pPr marL="257175" indent="-257175" algn="just">
              <a:buNone/>
              <a:defRPr/>
            </a:pPr>
            <a:r>
              <a:rPr lang="en-IN" sz="1650" dirty="0"/>
              <a:t>1. </a:t>
            </a:r>
            <a:r>
              <a:rPr lang="en-US" sz="1650" dirty="0"/>
              <a:t>Storage component of </a:t>
            </a:r>
            <a:r>
              <a:rPr lang="en-US" sz="1650" dirty="0" err="1"/>
              <a:t>Hadoop</a:t>
            </a:r>
            <a:r>
              <a:rPr lang="en-US" sz="1650" dirty="0"/>
              <a:t>. </a:t>
            </a:r>
          </a:p>
          <a:p>
            <a:pPr algn="just">
              <a:buFont typeface="Wingdings" panose="05000000000000000000" pitchFamily="2" charset="2"/>
              <a:buNone/>
              <a:defRPr/>
            </a:pPr>
            <a:r>
              <a:rPr lang="en-US" sz="1650" b="1" dirty="0"/>
              <a:t>2. </a:t>
            </a:r>
            <a:r>
              <a:rPr lang="en-US" sz="1650" dirty="0"/>
              <a:t>Distributed File System. </a:t>
            </a:r>
          </a:p>
          <a:p>
            <a:pPr algn="just">
              <a:buFont typeface="Wingdings" panose="05000000000000000000" pitchFamily="2" charset="2"/>
              <a:buNone/>
              <a:defRPr/>
            </a:pPr>
            <a:r>
              <a:rPr lang="en-US" sz="1650" b="1" dirty="0"/>
              <a:t>3. </a:t>
            </a:r>
            <a:r>
              <a:rPr lang="en-US" sz="1650" dirty="0"/>
              <a:t>Modeled after Google File System. </a:t>
            </a:r>
          </a:p>
          <a:p>
            <a:pPr algn="just">
              <a:buFont typeface="Wingdings" panose="05000000000000000000" pitchFamily="2" charset="2"/>
              <a:buNone/>
              <a:defRPr/>
            </a:pPr>
            <a:r>
              <a:rPr lang="en-US" sz="1650" b="1" dirty="0"/>
              <a:t>4. </a:t>
            </a:r>
            <a:r>
              <a:rPr lang="en-US" sz="1650" dirty="0"/>
              <a:t>Optimized for high throughput (HDFS leverages large block size and moves computation where data is stored). </a:t>
            </a:r>
          </a:p>
          <a:p>
            <a:pPr algn="just">
              <a:buFont typeface="Wingdings" panose="05000000000000000000" pitchFamily="2" charset="2"/>
              <a:buNone/>
              <a:defRPr/>
            </a:pPr>
            <a:r>
              <a:rPr lang="en-US" sz="1650" b="1" dirty="0"/>
              <a:t>5. </a:t>
            </a:r>
            <a:r>
              <a:rPr lang="en-US" sz="1650" dirty="0"/>
              <a:t>You can replicate a file for a configured number of times, which is tolerant in terms of both software and hardware.</a:t>
            </a:r>
          </a:p>
          <a:p>
            <a:pPr algn="just">
              <a:buFont typeface="Wingdings" panose="05000000000000000000" pitchFamily="2" charset="2"/>
              <a:buNone/>
              <a:defRPr/>
            </a:pPr>
            <a:r>
              <a:rPr lang="en-US" sz="1650" dirty="0"/>
              <a:t>6. Re-replicates data blocks automatically on nodes that have failed.</a:t>
            </a:r>
          </a:p>
          <a:p>
            <a:pPr algn="just">
              <a:buFont typeface="Wingdings" panose="05000000000000000000" pitchFamily="2" charset="2"/>
              <a:buNone/>
              <a:defRPr/>
            </a:pPr>
            <a:r>
              <a:rPr lang="en-US" sz="1650" dirty="0"/>
              <a:t>7. You can realize the power of HDFS when you perform read or write on large files (gigabytes and larger).</a:t>
            </a:r>
          </a:p>
          <a:p>
            <a:pPr algn="just">
              <a:buFont typeface="Wingdings" panose="05000000000000000000" pitchFamily="2" charset="2"/>
              <a:buNone/>
              <a:defRPr/>
            </a:pPr>
            <a:r>
              <a:rPr lang="en-US" sz="1650" dirty="0"/>
              <a:t>8. Sits on top of native file system such as ext3 and ext4, which is described </a:t>
            </a:r>
          </a:p>
          <a:p>
            <a:pPr algn="just" eaLnBrk="1" hangingPunct="1">
              <a:defRPr/>
            </a:pPr>
            <a:endParaRPr lang="en-IN" sz="1800" dirty="0"/>
          </a:p>
        </p:txBody>
      </p:sp>
    </p:spTree>
    <p:extLst>
      <p:ext uri="{BB962C8B-B14F-4D97-AF65-F5344CB8AC3E}">
        <p14:creationId xmlns:p14="http://schemas.microsoft.com/office/powerpoint/2010/main" val="22635237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Why Hadoop</a:t>
            </a:r>
            <a:endParaRPr lang="en-GB" dirty="0"/>
          </a:p>
        </p:txBody>
      </p:sp>
      <p:sp>
        <p:nvSpPr>
          <p:cNvPr id="3" name="Content Placeholder 2"/>
          <p:cNvSpPr>
            <a:spLocks noGrp="1"/>
          </p:cNvSpPr>
          <p:nvPr>
            <p:ph idx="1"/>
          </p:nvPr>
        </p:nvSpPr>
        <p:spPr/>
        <p:txBody>
          <a:bodyPr/>
          <a:lstStyle/>
          <a:p>
            <a:pPr algn="just"/>
            <a:r>
              <a:rPr lang="en-IN" dirty="0"/>
              <a:t>Its capability to handle massive amount of data, different categories of data – </a:t>
            </a:r>
            <a:r>
              <a:rPr lang="en-IN" i="1" dirty="0">
                <a:solidFill>
                  <a:srgbClr val="C00000"/>
                </a:solidFill>
              </a:rPr>
              <a:t>fairly &amp; quickly</a:t>
            </a:r>
            <a:r>
              <a:rPr lang="en-IN" dirty="0"/>
              <a:t>.</a:t>
            </a:r>
          </a:p>
          <a:p>
            <a:pPr algn="just"/>
            <a:r>
              <a:rPr lang="en-IN" dirty="0"/>
              <a:t>Low Cost</a:t>
            </a:r>
          </a:p>
          <a:p>
            <a:pPr algn="just"/>
            <a:r>
              <a:rPr lang="en-IN" dirty="0"/>
              <a:t>Computing Power</a:t>
            </a:r>
          </a:p>
          <a:p>
            <a:pPr algn="just"/>
            <a:r>
              <a:rPr lang="en-IN" dirty="0"/>
              <a:t>Scalability</a:t>
            </a:r>
          </a:p>
          <a:p>
            <a:pPr algn="just"/>
            <a:r>
              <a:rPr lang="en-IN" dirty="0"/>
              <a:t>Storage Flexibility</a:t>
            </a:r>
          </a:p>
          <a:p>
            <a:pPr algn="just"/>
            <a:r>
              <a:rPr lang="en-IN" dirty="0"/>
              <a:t>Inheritance Data Protection.</a:t>
            </a:r>
          </a:p>
          <a:p>
            <a:pPr algn="just"/>
            <a:endParaRPr lang="en-GB" dirty="0"/>
          </a:p>
        </p:txBody>
      </p:sp>
    </p:spTree>
    <p:extLst>
      <p:ext uri="{BB962C8B-B14F-4D97-AF65-F5344CB8AC3E}">
        <p14:creationId xmlns:p14="http://schemas.microsoft.com/office/powerpoint/2010/main" val="20281705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Hadoop Framework</a:t>
            </a:r>
            <a:endParaRPr lang="en-GB" dirty="0"/>
          </a:p>
        </p:txBody>
      </p:sp>
      <p:sp>
        <p:nvSpPr>
          <p:cNvPr id="3" name="Content Placeholder 2"/>
          <p:cNvSpPr>
            <a:spLocks noGrp="1"/>
          </p:cNvSpPr>
          <p:nvPr>
            <p:ph idx="1"/>
          </p:nvPr>
        </p:nvSpPr>
        <p:spPr/>
        <p:txBody>
          <a:bodyPr>
            <a:normAutofit fontScale="85000" lnSpcReduction="20000"/>
          </a:bodyPr>
          <a:lstStyle/>
          <a:p>
            <a:pPr marL="0" indent="0" algn="just">
              <a:buNone/>
            </a:pPr>
            <a:r>
              <a:rPr lang="en-IN" b="1" dirty="0">
                <a:solidFill>
                  <a:srgbClr val="C00000"/>
                </a:solidFill>
              </a:rPr>
              <a:t>IBM Definition</a:t>
            </a:r>
            <a:endParaRPr lang="en-GB" b="1" dirty="0">
              <a:solidFill>
                <a:srgbClr val="C00000"/>
              </a:solidFill>
            </a:endParaRPr>
          </a:p>
          <a:p>
            <a:pPr algn="just"/>
            <a:r>
              <a:rPr lang="en-GB" dirty="0"/>
              <a:t>Apache Hadoop is an open source software framework that provides highly reliable distributed processing of large data sets using simple programming models. </a:t>
            </a:r>
          </a:p>
          <a:p>
            <a:pPr algn="just"/>
            <a:r>
              <a:rPr lang="en-GB" dirty="0"/>
              <a:t>Hadoop, known for its scalability, is built on clusters of commodity computers, providing a cost-effective solution for storing and processing massive amounts of structured, semi-structured and unstructured data with no format requirements.</a:t>
            </a:r>
          </a:p>
          <a:p>
            <a:pPr algn="just"/>
            <a:r>
              <a:rPr lang="en-GB" dirty="0"/>
              <a:t>It provides a software framework for distributed storage and processing of big data using the </a:t>
            </a:r>
            <a:r>
              <a:rPr lang="en-GB" dirty="0" err="1"/>
              <a:t>MapReduce</a:t>
            </a:r>
            <a:r>
              <a:rPr lang="en-GB" dirty="0"/>
              <a:t> programming model. </a:t>
            </a:r>
          </a:p>
        </p:txBody>
      </p:sp>
    </p:spTree>
    <p:extLst>
      <p:ext uri="{BB962C8B-B14F-4D97-AF65-F5344CB8AC3E}">
        <p14:creationId xmlns:p14="http://schemas.microsoft.com/office/powerpoint/2010/main" val="33803653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marL="0" indent="0" algn="just">
              <a:buNone/>
            </a:pPr>
            <a:r>
              <a:rPr lang="en-IN" dirty="0"/>
              <a:t>The base Apache Hadoop framework is composed of the following modules: </a:t>
            </a:r>
          </a:p>
          <a:p>
            <a:pPr algn="just"/>
            <a:r>
              <a:rPr lang="en-IN" b="1" i="1" dirty="0"/>
              <a:t>Hadoop Distributed File System (HDFS)</a:t>
            </a:r>
            <a:r>
              <a:rPr lang="en-IN" dirty="0"/>
              <a:t> – a distributed file-system that stores data on commodity machines, providing very high aggregate bandwidth across the cluster.</a:t>
            </a:r>
          </a:p>
          <a:p>
            <a:pPr algn="just"/>
            <a:r>
              <a:rPr lang="en-IN" b="1" i="1" dirty="0"/>
              <a:t>Hadoop YARN</a:t>
            </a:r>
            <a:r>
              <a:rPr lang="en-IN" b="1" dirty="0"/>
              <a:t> </a:t>
            </a:r>
            <a:r>
              <a:rPr lang="en-IN" dirty="0"/>
              <a:t>– (introduced in 2012) a platform responsible for managing computing resources in clusters and using them for scheduling users' applications.</a:t>
            </a:r>
          </a:p>
          <a:p>
            <a:pPr algn="just"/>
            <a:r>
              <a:rPr lang="en-IN" b="1" i="1" dirty="0"/>
              <a:t>Hadoop MapReduce</a:t>
            </a:r>
            <a:r>
              <a:rPr lang="en-IN" b="1" dirty="0"/>
              <a:t> </a:t>
            </a:r>
            <a:r>
              <a:rPr lang="en-IN" dirty="0"/>
              <a:t>– an implementation of the MapReduce programming model for large-scale data processing.</a:t>
            </a:r>
          </a:p>
          <a:p>
            <a:pPr algn="just"/>
            <a:r>
              <a:rPr lang="en-IN" b="1" i="1" dirty="0"/>
              <a:t>Hadoop Common (others)</a:t>
            </a:r>
            <a:r>
              <a:rPr lang="en-IN" b="1" dirty="0"/>
              <a:t> </a:t>
            </a:r>
            <a:r>
              <a:rPr lang="en-IN" dirty="0"/>
              <a:t>– contains libraries and utilities needed by other Hadoop modules.</a:t>
            </a:r>
          </a:p>
          <a:p>
            <a:pPr algn="just"/>
            <a:endParaRPr lang="en-IN" dirty="0"/>
          </a:p>
          <a:p>
            <a:endParaRPr lang="en-IN" dirty="0"/>
          </a:p>
        </p:txBody>
      </p:sp>
      <p:sp>
        <p:nvSpPr>
          <p:cNvPr id="4" name="Title 1"/>
          <p:cNvSpPr>
            <a:spLocks noGrp="1"/>
          </p:cNvSpPr>
          <p:nvPr>
            <p:ph type="title"/>
          </p:nvPr>
        </p:nvSpPr>
        <p:spPr>
          <a:xfrm>
            <a:off x="457200" y="274638"/>
            <a:ext cx="8229600" cy="1143000"/>
          </a:xfrm>
        </p:spPr>
        <p:txBody>
          <a:bodyPr/>
          <a:lstStyle/>
          <a:p>
            <a:r>
              <a:rPr lang="en-IN" b="1" dirty="0"/>
              <a:t>Hadoop Core Concept</a:t>
            </a:r>
          </a:p>
        </p:txBody>
      </p:sp>
    </p:spTree>
    <p:extLst>
      <p:ext uri="{BB962C8B-B14F-4D97-AF65-F5344CB8AC3E}">
        <p14:creationId xmlns:p14="http://schemas.microsoft.com/office/powerpoint/2010/main" val="22279583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IN" dirty="0"/>
              <a:t>Hadoop Core Components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4181" y="1417638"/>
            <a:ext cx="8211669" cy="4553744"/>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80871" y="5653088"/>
            <a:ext cx="1563129" cy="1204912"/>
          </a:xfrm>
          <a:prstGeom prst="rect">
            <a:avLst/>
          </a:prstGeom>
        </p:spPr>
      </p:pic>
    </p:spTree>
    <p:extLst>
      <p:ext uri="{BB962C8B-B14F-4D97-AF65-F5344CB8AC3E}">
        <p14:creationId xmlns:p14="http://schemas.microsoft.com/office/powerpoint/2010/main" val="7903428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50000"/>
                    </a14:imgEffect>
                    <a14:imgEffect>
                      <a14:saturation sat="0"/>
                    </a14:imgEffect>
                  </a14:imgLayer>
                </a14:imgProps>
              </a:ext>
              <a:ext uri="{28A0092B-C50C-407E-A947-70E740481C1C}">
                <a14:useLocalDpi xmlns:a14="http://schemas.microsoft.com/office/drawing/2010/main" val="0"/>
              </a:ext>
            </a:extLst>
          </a:blip>
          <a:srcRect l="-2" r="18383"/>
          <a:stretch/>
        </p:blipFill>
        <p:spPr>
          <a:xfrm>
            <a:off x="503366" y="685800"/>
            <a:ext cx="7056000" cy="5897563"/>
          </a:xfrm>
        </p:spPr>
      </p:pic>
      <p:sp>
        <p:nvSpPr>
          <p:cNvPr id="5" name="Title 1"/>
          <p:cNvSpPr>
            <a:spLocks noGrp="1"/>
          </p:cNvSpPr>
          <p:nvPr>
            <p:ph type="title"/>
          </p:nvPr>
        </p:nvSpPr>
        <p:spPr>
          <a:xfrm>
            <a:off x="503366" y="152400"/>
            <a:ext cx="8229600" cy="411162"/>
          </a:xfrm>
        </p:spPr>
        <p:txBody>
          <a:bodyPr>
            <a:normAutofit fontScale="90000"/>
          </a:bodyPr>
          <a:lstStyle/>
          <a:p>
            <a:r>
              <a:rPr lang="en-IN" dirty="0"/>
              <a:t>Hadoop Core Components </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80871" y="5653088"/>
            <a:ext cx="1563129" cy="1204912"/>
          </a:xfrm>
          <a:prstGeom prst="rect">
            <a:avLst/>
          </a:prstGeom>
        </p:spPr>
      </p:pic>
    </p:spTree>
    <p:extLst>
      <p:ext uri="{BB962C8B-B14F-4D97-AF65-F5344CB8AC3E}">
        <p14:creationId xmlns:p14="http://schemas.microsoft.com/office/powerpoint/2010/main" val="3781668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Importance of Big Data</a:t>
            </a:r>
            <a:endParaRPr lang="en-IN" dirty="0"/>
          </a:p>
        </p:txBody>
      </p:sp>
      <p:sp>
        <p:nvSpPr>
          <p:cNvPr id="3" name="Content Placeholder 2"/>
          <p:cNvSpPr>
            <a:spLocks noGrp="1"/>
          </p:cNvSpPr>
          <p:nvPr>
            <p:ph idx="1"/>
          </p:nvPr>
        </p:nvSpPr>
        <p:spPr/>
        <p:txBody>
          <a:bodyPr>
            <a:normAutofit/>
          </a:bodyPr>
          <a:lstStyle/>
          <a:p>
            <a:r>
              <a:rPr lang="en-IN" dirty="0"/>
              <a:t>Reduction in cost.</a:t>
            </a:r>
          </a:p>
          <a:p>
            <a:r>
              <a:rPr lang="en-IN" dirty="0"/>
              <a:t>Time reductions.</a:t>
            </a:r>
          </a:p>
          <a:p>
            <a:r>
              <a:rPr lang="en-IN" dirty="0"/>
              <a:t>Well-groomed decision making.</a:t>
            </a:r>
          </a:p>
          <a:p>
            <a:r>
              <a:rPr lang="en-IN" dirty="0"/>
              <a:t>Real-time determination of core causes of failures, problems, or faults.</a:t>
            </a:r>
          </a:p>
          <a:p>
            <a:r>
              <a:rPr lang="en-IN" dirty="0"/>
              <a:t>Risk-management can be done in minutes by calculating risk portfolios.</a:t>
            </a:r>
          </a:p>
        </p:txBody>
      </p:sp>
    </p:spTree>
    <p:extLst>
      <p:ext uri="{BB962C8B-B14F-4D97-AF65-F5344CB8AC3E}">
        <p14:creationId xmlns:p14="http://schemas.microsoft.com/office/powerpoint/2010/main" val="3271691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Hadoop Architecture</a:t>
            </a:r>
          </a:p>
        </p:txBody>
      </p:sp>
      <p:sp>
        <p:nvSpPr>
          <p:cNvPr id="3" name="Content Placeholder 2"/>
          <p:cNvSpPr>
            <a:spLocks noGrp="1"/>
          </p:cNvSpPr>
          <p:nvPr>
            <p:ph idx="1"/>
          </p:nvPr>
        </p:nvSpPr>
        <p:spPr/>
        <p:txBody>
          <a:bodyPr>
            <a:normAutofit fontScale="92500" lnSpcReduction="10000"/>
          </a:bodyPr>
          <a:lstStyle/>
          <a:p>
            <a:pPr algn="just"/>
            <a:r>
              <a:rPr lang="en-IN" dirty="0"/>
              <a:t>The Hadoop architecture is a package of the file system, MapReduce engine and the HDFS (Hadoop Distributed File System). The MapReduce engine can be MapReduce/MR1 or YARN/MR2.</a:t>
            </a:r>
          </a:p>
          <a:p>
            <a:pPr algn="just"/>
            <a:r>
              <a:rPr lang="en-IN" dirty="0"/>
              <a:t>A Hadoop cluster consists of a single master and multiple slave nodes. The master node includes Job Tracker, Task Tracker, </a:t>
            </a:r>
            <a:r>
              <a:rPr lang="en-IN" dirty="0" err="1"/>
              <a:t>NameNode</a:t>
            </a:r>
            <a:r>
              <a:rPr lang="en-IN" dirty="0"/>
              <a:t>, and </a:t>
            </a:r>
            <a:r>
              <a:rPr lang="en-IN" dirty="0" err="1"/>
              <a:t>DataNode</a:t>
            </a:r>
            <a:r>
              <a:rPr lang="en-IN" dirty="0"/>
              <a:t> whereas the slave node includes </a:t>
            </a:r>
            <a:r>
              <a:rPr lang="en-IN" dirty="0" err="1"/>
              <a:t>DataNode</a:t>
            </a:r>
            <a:r>
              <a:rPr lang="en-IN" dirty="0"/>
              <a:t> and </a:t>
            </a:r>
            <a:r>
              <a:rPr lang="en-IN" dirty="0" err="1"/>
              <a:t>TaskTracker</a:t>
            </a:r>
            <a:r>
              <a:rPr lang="en-IN" dirty="0"/>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80871" y="5653088"/>
            <a:ext cx="1563129" cy="1204912"/>
          </a:xfrm>
          <a:prstGeom prst="rect">
            <a:avLst/>
          </a:prstGeom>
        </p:spPr>
      </p:pic>
    </p:spTree>
    <p:extLst>
      <p:ext uri="{BB962C8B-B14F-4D97-AF65-F5344CB8AC3E}">
        <p14:creationId xmlns:p14="http://schemas.microsoft.com/office/powerpoint/2010/main" val="1163913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25" y="609600"/>
            <a:ext cx="9200784" cy="5592763"/>
          </a:xfrm>
        </p:spPr>
      </p:pic>
    </p:spTree>
    <p:extLst>
      <p:ext uri="{BB962C8B-B14F-4D97-AF65-F5344CB8AC3E}">
        <p14:creationId xmlns:p14="http://schemas.microsoft.com/office/powerpoint/2010/main" val="7681737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362" y="604838"/>
            <a:ext cx="8396213" cy="5821363"/>
          </a:xfrm>
        </p:spPr>
      </p:pic>
      <p:sp>
        <p:nvSpPr>
          <p:cNvPr id="5" name="Rectangle 4"/>
          <p:cNvSpPr/>
          <p:nvPr/>
        </p:nvSpPr>
        <p:spPr>
          <a:xfrm>
            <a:off x="3048000" y="6457890"/>
            <a:ext cx="3548857" cy="400110"/>
          </a:xfrm>
          <a:prstGeom prst="rect">
            <a:avLst/>
          </a:prstGeom>
        </p:spPr>
        <p:txBody>
          <a:bodyPr wrap="none">
            <a:spAutoFit/>
          </a:bodyPr>
          <a:lstStyle/>
          <a:p>
            <a:r>
              <a:rPr lang="en-IN" sz="2000" b="1" dirty="0">
                <a:solidFill>
                  <a:srgbClr val="C00000"/>
                </a:solidFill>
              </a:rPr>
              <a:t>Hadoop High Level Architecture</a:t>
            </a:r>
          </a:p>
        </p:txBody>
      </p:sp>
      <p:sp>
        <p:nvSpPr>
          <p:cNvPr id="6" name="Title 1"/>
          <p:cNvSpPr>
            <a:spLocks noGrp="1"/>
          </p:cNvSpPr>
          <p:nvPr>
            <p:ph type="title"/>
          </p:nvPr>
        </p:nvSpPr>
        <p:spPr>
          <a:xfrm>
            <a:off x="423788" y="11113"/>
            <a:ext cx="8229600" cy="593725"/>
          </a:xfrm>
        </p:spPr>
        <p:txBody>
          <a:bodyPr>
            <a:normAutofit fontScale="90000"/>
          </a:bodyPr>
          <a:lstStyle/>
          <a:p>
            <a:r>
              <a:rPr lang="en-IN" b="1" dirty="0"/>
              <a:t>Hadoop Conceptual Layer</a:t>
            </a:r>
          </a:p>
        </p:txBody>
      </p:sp>
    </p:spTree>
    <p:extLst>
      <p:ext uri="{BB962C8B-B14F-4D97-AF65-F5344CB8AC3E}">
        <p14:creationId xmlns:p14="http://schemas.microsoft.com/office/powerpoint/2010/main" val="21261820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04787"/>
            <a:ext cx="8991600" cy="6462713"/>
          </a:xfrm>
        </p:spPr>
      </p:pic>
    </p:spTree>
    <p:extLst>
      <p:ext uri="{BB962C8B-B14F-4D97-AF65-F5344CB8AC3E}">
        <p14:creationId xmlns:p14="http://schemas.microsoft.com/office/powerpoint/2010/main" val="3214650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674" y="228600"/>
            <a:ext cx="8229600" cy="655638"/>
          </a:xfrm>
        </p:spPr>
        <p:txBody>
          <a:bodyPr>
            <a:normAutofit fontScale="90000"/>
          </a:bodyPr>
          <a:lstStyle/>
          <a:p>
            <a:r>
              <a:rPr lang="en-IN" dirty="0"/>
              <a:t>HDFS</a:t>
            </a:r>
            <a:endParaRPr lang="en-GB" dirty="0"/>
          </a:p>
        </p:txBody>
      </p:sp>
      <p:sp>
        <p:nvSpPr>
          <p:cNvPr id="3" name="Content Placeholder 2"/>
          <p:cNvSpPr>
            <a:spLocks noGrp="1"/>
          </p:cNvSpPr>
          <p:nvPr>
            <p:ph idx="1"/>
          </p:nvPr>
        </p:nvSpPr>
        <p:spPr>
          <a:xfrm>
            <a:off x="533400" y="4724400"/>
            <a:ext cx="7924800" cy="1981200"/>
          </a:xfrm>
        </p:spPr>
        <p:txBody>
          <a:bodyPr>
            <a:normAutofit/>
          </a:bodyPr>
          <a:lstStyle/>
          <a:p>
            <a:pPr algn="just"/>
            <a:r>
              <a:rPr lang="en-GB" sz="2800" dirty="0"/>
              <a:t>It is Hadoop Distributed File System which is utilized for storage permission is a Hadoop cluster. </a:t>
            </a:r>
          </a:p>
          <a:p>
            <a:pPr algn="just"/>
            <a:r>
              <a:rPr lang="en-GB" sz="2800" dirty="0"/>
              <a:t>HDFS provides Fault-tolerance and High availability to the storage layer.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965" y="990600"/>
            <a:ext cx="7982035" cy="3733800"/>
          </a:xfrm>
          <a:prstGeom prst="rect">
            <a:avLst/>
          </a:prstGeom>
        </p:spPr>
      </p:pic>
    </p:spTree>
    <p:extLst>
      <p:ext uri="{BB962C8B-B14F-4D97-AF65-F5344CB8AC3E}">
        <p14:creationId xmlns:p14="http://schemas.microsoft.com/office/powerpoint/2010/main" val="12296080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Hadoop Cluster</a:t>
            </a:r>
            <a:endParaRPr lang="en-GB" dirty="0"/>
          </a:p>
        </p:txBody>
      </p:sp>
      <p:sp>
        <p:nvSpPr>
          <p:cNvPr id="3" name="Content Placeholder 2"/>
          <p:cNvSpPr>
            <a:spLocks noGrp="1"/>
          </p:cNvSpPr>
          <p:nvPr>
            <p:ph idx="1"/>
          </p:nvPr>
        </p:nvSpPr>
        <p:spPr/>
        <p:txBody>
          <a:bodyPr>
            <a:normAutofit fontScale="92500"/>
          </a:bodyPr>
          <a:lstStyle/>
          <a:p>
            <a:pPr algn="just"/>
            <a:r>
              <a:rPr lang="en-GB" i="1" dirty="0"/>
              <a:t>Hadoop cluster</a:t>
            </a:r>
            <a:r>
              <a:rPr lang="en-GB" dirty="0"/>
              <a:t> is also a collection of various commodity hardware(devices that are inexpensive and amply available). This Hardware components work together as a single unit.</a:t>
            </a:r>
          </a:p>
          <a:p>
            <a:pPr algn="just"/>
            <a:endParaRPr lang="en-GB" dirty="0"/>
          </a:p>
          <a:p>
            <a:pPr algn="just"/>
            <a:r>
              <a:rPr lang="en-GB" dirty="0"/>
              <a:t>We design Hadoop clusters for storing, </a:t>
            </a:r>
            <a:r>
              <a:rPr lang="en-GB" dirty="0" err="1"/>
              <a:t>analyzing</a:t>
            </a:r>
            <a:r>
              <a:rPr lang="en-GB" dirty="0"/>
              <a:t>, understanding, and for finding the facts that are hidden behind the data or datasets which contain some crucial information.</a:t>
            </a:r>
          </a:p>
        </p:txBody>
      </p:sp>
    </p:spTree>
    <p:extLst>
      <p:ext uri="{BB962C8B-B14F-4D97-AF65-F5344CB8AC3E}">
        <p14:creationId xmlns:p14="http://schemas.microsoft.com/office/powerpoint/2010/main" val="14868998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468" y="304800"/>
            <a:ext cx="8845826" cy="6354763"/>
          </a:xfrm>
        </p:spPr>
      </p:pic>
    </p:spTree>
    <p:extLst>
      <p:ext uri="{BB962C8B-B14F-4D97-AF65-F5344CB8AC3E}">
        <p14:creationId xmlns:p14="http://schemas.microsoft.com/office/powerpoint/2010/main" val="34033215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47800" y="1600200"/>
            <a:ext cx="6357680" cy="3468467"/>
          </a:xfrm>
        </p:spPr>
      </p:pic>
    </p:spTree>
    <p:extLst>
      <p:ext uri="{BB962C8B-B14F-4D97-AF65-F5344CB8AC3E}">
        <p14:creationId xmlns:p14="http://schemas.microsoft.com/office/powerpoint/2010/main" val="109040034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381000"/>
            <a:ext cx="7765951" cy="5125244"/>
          </a:xfrm>
        </p:spPr>
      </p:pic>
    </p:spTree>
    <p:extLst>
      <p:ext uri="{BB962C8B-B14F-4D97-AF65-F5344CB8AC3E}">
        <p14:creationId xmlns:p14="http://schemas.microsoft.com/office/powerpoint/2010/main" val="173301660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Nodes in HDFS</a:t>
            </a:r>
          </a:p>
        </p:txBody>
      </p:sp>
      <p:sp>
        <p:nvSpPr>
          <p:cNvPr id="3" name="Content Placeholder 2"/>
          <p:cNvSpPr>
            <a:spLocks noGrp="1"/>
          </p:cNvSpPr>
          <p:nvPr>
            <p:ph idx="1"/>
          </p:nvPr>
        </p:nvSpPr>
        <p:spPr>
          <a:xfrm>
            <a:off x="457200" y="1600200"/>
            <a:ext cx="8229600" cy="4953000"/>
          </a:xfrm>
        </p:spPr>
        <p:txBody>
          <a:bodyPr>
            <a:normAutofit fontScale="85000" lnSpcReduction="20000"/>
          </a:bodyPr>
          <a:lstStyle/>
          <a:p>
            <a:pPr algn="just"/>
            <a:r>
              <a:rPr lang="en-IN" dirty="0"/>
              <a:t>There are two types of </a:t>
            </a:r>
            <a:r>
              <a:rPr lang="en-IN" b="1" dirty="0"/>
              <a:t>nodes in </a:t>
            </a:r>
            <a:r>
              <a:rPr lang="en-IN" b="1" dirty="0" err="1"/>
              <a:t>hadoop</a:t>
            </a:r>
            <a:r>
              <a:rPr lang="en-IN" dirty="0"/>
              <a:t>:- </a:t>
            </a:r>
            <a:r>
              <a:rPr lang="en-IN" b="1" dirty="0">
                <a:solidFill>
                  <a:srgbClr val="C00000"/>
                </a:solidFill>
              </a:rPr>
              <a:t>Name Node </a:t>
            </a:r>
            <a:r>
              <a:rPr lang="en-IN" dirty="0"/>
              <a:t>and </a:t>
            </a:r>
            <a:r>
              <a:rPr lang="en-IN" b="1" dirty="0">
                <a:solidFill>
                  <a:srgbClr val="C00000"/>
                </a:solidFill>
              </a:rPr>
              <a:t>Data Node</a:t>
            </a:r>
            <a:r>
              <a:rPr lang="en-IN" dirty="0"/>
              <a:t>. It is called as a “</a:t>
            </a:r>
            <a:r>
              <a:rPr lang="en-IN" b="1" dirty="0"/>
              <a:t>node</a:t>
            </a:r>
            <a:r>
              <a:rPr lang="en-IN" dirty="0"/>
              <a:t>“ as all these computers are interconnected. </a:t>
            </a:r>
            <a:r>
              <a:rPr lang="en-IN" dirty="0" err="1"/>
              <a:t>NameNode</a:t>
            </a:r>
            <a:r>
              <a:rPr lang="en-IN" dirty="0"/>
              <a:t> is also known as the </a:t>
            </a:r>
            <a:r>
              <a:rPr lang="en-IN" b="1" dirty="0"/>
              <a:t>Master node</a:t>
            </a:r>
            <a:r>
              <a:rPr lang="en-IN" dirty="0"/>
              <a:t>.</a:t>
            </a:r>
          </a:p>
          <a:p>
            <a:pPr algn="just"/>
            <a:r>
              <a:rPr lang="en-IN" dirty="0"/>
              <a:t>A </a:t>
            </a:r>
            <a:r>
              <a:rPr lang="en-IN" b="1" dirty="0"/>
              <a:t>node in </a:t>
            </a:r>
            <a:r>
              <a:rPr lang="en-IN" b="1" dirty="0" err="1"/>
              <a:t>hadoop</a:t>
            </a:r>
            <a:r>
              <a:rPr lang="en-IN" dirty="0"/>
              <a:t> simply means a computer that can be used for processing and storing.</a:t>
            </a:r>
          </a:p>
          <a:p>
            <a:pPr algn="just"/>
            <a:r>
              <a:rPr lang="en-IN" b="1" dirty="0"/>
              <a:t>Master node</a:t>
            </a:r>
            <a:r>
              <a:rPr lang="en-IN" dirty="0"/>
              <a:t> in  </a:t>
            </a:r>
            <a:r>
              <a:rPr lang="en-IN" b="1" dirty="0" err="1"/>
              <a:t>hadoop</a:t>
            </a:r>
            <a:r>
              <a:rPr lang="en-IN" dirty="0"/>
              <a:t>, is responsible for storing data in </a:t>
            </a:r>
            <a:r>
              <a:rPr lang="en-IN" b="1" dirty="0"/>
              <a:t>HDFS</a:t>
            </a:r>
            <a:r>
              <a:rPr lang="en-IN" dirty="0"/>
              <a:t> and executing parallel computation of stored data using </a:t>
            </a:r>
            <a:r>
              <a:rPr lang="en-IN" b="1" dirty="0"/>
              <a:t>MapReduce</a:t>
            </a:r>
            <a:r>
              <a:rPr lang="en-IN" dirty="0"/>
              <a:t>. </a:t>
            </a:r>
          </a:p>
          <a:p>
            <a:pPr algn="just"/>
            <a:r>
              <a:rPr lang="en-IN" b="1" dirty="0"/>
              <a:t>Master Node</a:t>
            </a:r>
            <a:r>
              <a:rPr lang="en-IN" dirty="0"/>
              <a:t> has 3 </a:t>
            </a:r>
            <a:r>
              <a:rPr lang="en-IN" b="1" dirty="0"/>
              <a:t>nodes</a:t>
            </a:r>
            <a:r>
              <a:rPr lang="en-IN" dirty="0"/>
              <a:t> – </a:t>
            </a:r>
            <a:r>
              <a:rPr lang="en-IN" dirty="0" err="1"/>
              <a:t>NameNode</a:t>
            </a:r>
            <a:r>
              <a:rPr lang="en-IN" dirty="0"/>
              <a:t>, Secondary </a:t>
            </a:r>
            <a:r>
              <a:rPr lang="en-IN" dirty="0" err="1"/>
              <a:t>NameNode</a:t>
            </a:r>
            <a:r>
              <a:rPr lang="en-IN" dirty="0"/>
              <a:t> and </a:t>
            </a:r>
            <a:r>
              <a:rPr lang="en-IN" dirty="0" err="1"/>
              <a:t>JobTracker</a:t>
            </a:r>
            <a:r>
              <a:rPr lang="en-IN" dirty="0"/>
              <a:t>.</a:t>
            </a:r>
          </a:p>
          <a:p>
            <a:pPr algn="just"/>
            <a:r>
              <a:rPr lang="en-IN" b="1" dirty="0"/>
              <a:t>Slave nodes</a:t>
            </a:r>
            <a:r>
              <a:rPr lang="en-IN" dirty="0"/>
              <a:t> in Hadoop, is stored and where data processing takes place. </a:t>
            </a:r>
          </a:p>
        </p:txBody>
      </p:sp>
    </p:spTree>
    <p:extLst>
      <p:ext uri="{BB962C8B-B14F-4D97-AF65-F5344CB8AC3E}">
        <p14:creationId xmlns:p14="http://schemas.microsoft.com/office/powerpoint/2010/main" val="4638107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5053</TotalTime>
  <Words>9388</Words>
  <Application>Microsoft Macintosh PowerPoint</Application>
  <PresentationFormat>On-screen Show (4:3)</PresentationFormat>
  <Paragraphs>835</Paragraphs>
  <Slides>224</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224</vt:i4>
      </vt:variant>
    </vt:vector>
  </HeadingPairs>
  <TitlesOfParts>
    <vt:vector size="233" baseType="lpstr">
      <vt:lpstr>-apple-system</vt:lpstr>
      <vt:lpstr>Arial</vt:lpstr>
      <vt:lpstr>Calibri</vt:lpstr>
      <vt:lpstr>Cambria</vt:lpstr>
      <vt:lpstr>Consolas</vt:lpstr>
      <vt:lpstr>Times New Roman</vt:lpstr>
      <vt:lpstr>Trebuchet MS</vt:lpstr>
      <vt:lpstr>Wingdings</vt:lpstr>
      <vt:lpstr>Office Theme</vt:lpstr>
      <vt:lpstr>Introduction to Big Data Analytics  (BCSE0157)</vt:lpstr>
      <vt:lpstr>Books &amp; Important Links</vt:lpstr>
      <vt:lpstr>What is Big Data ?</vt:lpstr>
      <vt:lpstr>Concept &amp; Evolution of Big Data</vt:lpstr>
      <vt:lpstr>PowerPoint Presentation</vt:lpstr>
      <vt:lpstr>Types of Digital Data</vt:lpstr>
      <vt:lpstr>PowerPoint Presentation</vt:lpstr>
      <vt:lpstr>Examples</vt:lpstr>
      <vt:lpstr>Importance of Big Data</vt:lpstr>
      <vt:lpstr>Big Data Analytics</vt:lpstr>
      <vt:lpstr>Characteristics of Big Data: 5V’s</vt:lpstr>
      <vt:lpstr>PowerPoint Presentation</vt:lpstr>
      <vt:lpstr>10V’s of Big Data</vt:lpstr>
      <vt:lpstr>Characteristics of Big Data</vt:lpstr>
      <vt:lpstr>Volume (Scale) </vt:lpstr>
      <vt:lpstr>Variety (Complexity) </vt:lpstr>
      <vt:lpstr>Velocity (Speed) </vt:lpstr>
      <vt:lpstr>Challenges of Big Data</vt:lpstr>
      <vt:lpstr>Sources of Big Data</vt:lpstr>
      <vt:lpstr>PowerPoint Presentation</vt:lpstr>
      <vt:lpstr>How to deal with Un-structured data ?</vt:lpstr>
      <vt:lpstr>Different Types of Big Data Analytics</vt:lpstr>
      <vt:lpstr>PowerPoint Presentation</vt:lpstr>
      <vt:lpstr>Different Types of Big Data Analytics</vt:lpstr>
      <vt:lpstr>PowerPoint Presentation</vt:lpstr>
      <vt:lpstr>Techniques to deal Unstructured data</vt:lpstr>
      <vt:lpstr>Data Mining</vt:lpstr>
      <vt:lpstr>Natural Language Processing (NLP)</vt:lpstr>
      <vt:lpstr>Text Analysis </vt:lpstr>
      <vt:lpstr>Text Analysis </vt:lpstr>
      <vt:lpstr>Noisy Text Analysis</vt:lpstr>
      <vt:lpstr>Data Warehouse</vt:lpstr>
      <vt:lpstr>PowerPoint Presentation</vt:lpstr>
      <vt:lpstr>Small Data Vs Big Data</vt:lpstr>
      <vt:lpstr>Small Data Vs Big Data</vt:lpstr>
      <vt:lpstr>Relational Database (RDBMS)</vt:lpstr>
      <vt:lpstr>RDBMS Schema</vt:lpstr>
      <vt:lpstr>Traditional RDBMS Vs Big Data</vt:lpstr>
      <vt:lpstr>Benefits of Big Data Usage</vt:lpstr>
      <vt:lpstr>Terminologies in Big Data Environments</vt:lpstr>
      <vt:lpstr>In-Memory Analytics</vt:lpstr>
      <vt:lpstr>PowerPoint Presentation</vt:lpstr>
      <vt:lpstr>In-Database Processing</vt:lpstr>
      <vt:lpstr>PowerPoint Presentation</vt:lpstr>
      <vt:lpstr>Symmetric Multiprocessor System (SMP)</vt:lpstr>
      <vt:lpstr>PowerPoint Presentation</vt:lpstr>
      <vt:lpstr>Massively Parallel Processing</vt:lpstr>
      <vt:lpstr>PowerPoint Presentation</vt:lpstr>
      <vt:lpstr>Parallel and Distributed  Database System</vt:lpstr>
      <vt:lpstr>Parallel and Distributed Database (DB) System</vt:lpstr>
      <vt:lpstr>Shared Nothing Architecture</vt:lpstr>
      <vt:lpstr>PowerPoint Presentation</vt:lpstr>
      <vt:lpstr>Applications of Big Data</vt:lpstr>
      <vt:lpstr>Scalability Concept in Big Data</vt:lpstr>
      <vt:lpstr>Type of Scalability</vt:lpstr>
      <vt:lpstr>PowerPoint Presentation</vt:lpstr>
      <vt:lpstr>CAP Theorem</vt:lpstr>
      <vt:lpstr>PowerPoint Presentation</vt:lpstr>
      <vt:lpstr>Distributed Computing Environment</vt:lpstr>
      <vt:lpstr>Distributed Computing Environment</vt:lpstr>
      <vt:lpstr>Distributed Computing Environment </vt:lpstr>
      <vt:lpstr>PowerPoint Presentation</vt:lpstr>
      <vt:lpstr>Advantages of Distributed Computing</vt:lpstr>
      <vt:lpstr>Disadvantages of Distributed Computing</vt:lpstr>
      <vt:lpstr>Example of Distributed Computing</vt:lpstr>
      <vt:lpstr>Jaccard Similarity</vt:lpstr>
      <vt:lpstr>How to Calculate the Jaccard Index</vt:lpstr>
      <vt:lpstr>The Jaccard Distance</vt:lpstr>
      <vt:lpstr>Example</vt:lpstr>
      <vt:lpstr>Another Example</vt:lpstr>
      <vt:lpstr>What is Hadoop?</vt:lpstr>
      <vt:lpstr>Framework Vs Library</vt:lpstr>
      <vt:lpstr>PowerPoint Presentation</vt:lpstr>
      <vt:lpstr>Apache Hadoop</vt:lpstr>
      <vt:lpstr>PowerPoint Presentation</vt:lpstr>
      <vt:lpstr>PowerPoint Presentation</vt:lpstr>
      <vt:lpstr>Hadoop Can do:-</vt:lpstr>
      <vt:lpstr>Google Search Engines</vt:lpstr>
      <vt:lpstr>Hadoop’s Developers</vt:lpstr>
      <vt:lpstr>Hadoop Origins</vt:lpstr>
      <vt:lpstr>Some Hadoop Milestones </vt:lpstr>
      <vt:lpstr>HDFS Facts</vt:lpstr>
      <vt:lpstr>Distributed File System</vt:lpstr>
      <vt:lpstr>HDFS  (HADOOP DISTRIBUTED FILE SYSTEM) </vt:lpstr>
      <vt:lpstr>Why Hadoop</vt:lpstr>
      <vt:lpstr>Hadoop Framework</vt:lpstr>
      <vt:lpstr>Hadoop Core Concept</vt:lpstr>
      <vt:lpstr>Hadoop Core Components </vt:lpstr>
      <vt:lpstr>Hadoop Core Components </vt:lpstr>
      <vt:lpstr>Hadoop Architecture</vt:lpstr>
      <vt:lpstr>PowerPoint Presentation</vt:lpstr>
      <vt:lpstr>Hadoop Conceptual Layer</vt:lpstr>
      <vt:lpstr>PowerPoint Presentation</vt:lpstr>
      <vt:lpstr>HDFS</vt:lpstr>
      <vt:lpstr>Hadoop Cluster</vt:lpstr>
      <vt:lpstr>PowerPoint Presentation</vt:lpstr>
      <vt:lpstr>PowerPoint Presentation</vt:lpstr>
      <vt:lpstr>PowerPoint Presentation</vt:lpstr>
      <vt:lpstr>Nodes in HDFS</vt:lpstr>
      <vt:lpstr>JobTracker</vt:lpstr>
      <vt:lpstr>TaskTracker</vt:lpstr>
      <vt:lpstr>Master Node</vt:lpstr>
      <vt:lpstr>Slave Node</vt:lpstr>
      <vt:lpstr>MapReduce</vt:lpstr>
      <vt:lpstr>MapReduce</vt:lpstr>
      <vt:lpstr>What is MapReduce Programming?</vt:lpstr>
      <vt:lpstr>How MapReduce Works</vt:lpstr>
      <vt:lpstr>PowerPoint Presentation</vt:lpstr>
      <vt:lpstr>How MapReduce Works</vt:lpstr>
      <vt:lpstr>MapReduce Daemons </vt:lpstr>
      <vt:lpstr>JobTracker</vt:lpstr>
      <vt:lpstr>TaskTracker</vt:lpstr>
      <vt:lpstr>Yet Another Resource Negotiator (YARN)</vt:lpstr>
      <vt:lpstr>Yet Another Resource Negotiator (YARN)</vt:lpstr>
      <vt:lpstr>YARN Daemons </vt:lpstr>
      <vt:lpstr>Features of YARN</vt:lpstr>
      <vt:lpstr>Advantages of Hadoop</vt:lpstr>
      <vt:lpstr>How Hadoop Works ?</vt:lpstr>
      <vt:lpstr>How Hadoop Works ?</vt:lpstr>
      <vt:lpstr>PowerPoint Presentation</vt:lpstr>
      <vt:lpstr>Read &amp; Write  Operations in  HDFS</vt:lpstr>
      <vt:lpstr>Anatomy of File Read</vt:lpstr>
      <vt:lpstr>Anatomy of File Write</vt:lpstr>
      <vt:lpstr>HDFS Daemons</vt:lpstr>
      <vt:lpstr>NameNode (Master Node)</vt:lpstr>
      <vt:lpstr>PowerPoint Presentation</vt:lpstr>
      <vt:lpstr>Functions of NameNode</vt:lpstr>
      <vt:lpstr>Functions of NameNode ……….Continue..</vt:lpstr>
      <vt:lpstr>Blocks Size</vt:lpstr>
      <vt:lpstr>Blocks Size</vt:lpstr>
      <vt:lpstr>Heartbeat Message</vt:lpstr>
      <vt:lpstr>Heartbeat</vt:lpstr>
      <vt:lpstr>Heartbeat</vt:lpstr>
      <vt:lpstr>PowerPoint Presentation</vt:lpstr>
      <vt:lpstr>Heartbeat</vt:lpstr>
      <vt:lpstr>Block Report</vt:lpstr>
      <vt:lpstr>Block Report</vt:lpstr>
      <vt:lpstr>Block Report</vt:lpstr>
      <vt:lpstr>Block Report</vt:lpstr>
      <vt:lpstr>PowerPoint Presentation</vt:lpstr>
      <vt:lpstr>If Heartbeat not received??</vt:lpstr>
      <vt:lpstr>Heartbeat</vt:lpstr>
      <vt:lpstr>What Heartbeat Message contains ?</vt:lpstr>
      <vt:lpstr>What namenode do with heartbeat??</vt:lpstr>
      <vt:lpstr>Problems of HDFS</vt:lpstr>
      <vt:lpstr>Secondary NameNode</vt:lpstr>
      <vt:lpstr>Why Secondary namenode</vt:lpstr>
      <vt:lpstr>PowerPoint Presentation</vt:lpstr>
      <vt:lpstr>Functions of Secondary NameNode</vt:lpstr>
      <vt:lpstr>Special Features of HDFS</vt:lpstr>
      <vt:lpstr>PowerPoint Presentation</vt:lpstr>
      <vt:lpstr>Replication Management</vt:lpstr>
      <vt:lpstr>Data Pipeline</vt:lpstr>
      <vt:lpstr>HDFS Federation</vt:lpstr>
      <vt:lpstr>Overview of Current HDFS</vt:lpstr>
      <vt:lpstr>Limitations of Current HDFS Architecture</vt:lpstr>
      <vt:lpstr>HDFS Federation</vt:lpstr>
      <vt:lpstr>HDFS Federation</vt:lpstr>
      <vt:lpstr>PowerPoint Presentation</vt:lpstr>
      <vt:lpstr>HDFS Federation Architecture</vt:lpstr>
      <vt:lpstr>Benefits for HDFS Federation Architecture</vt:lpstr>
      <vt:lpstr>HDFS Erasure Coding</vt:lpstr>
      <vt:lpstr>HDFS Erasure Coding</vt:lpstr>
      <vt:lpstr>Erasure Coding (EC)</vt:lpstr>
      <vt:lpstr>PowerPoint Presentation</vt:lpstr>
      <vt:lpstr>Replica Placement Strategy</vt:lpstr>
      <vt:lpstr>Hadoop HDFS Commands</vt:lpstr>
      <vt:lpstr>PowerPoint Presentation</vt:lpstr>
      <vt:lpstr>Working with HDFS Commands</vt:lpstr>
      <vt:lpstr>PowerPoint Presentation</vt:lpstr>
      <vt:lpstr>PowerPoint Presentation</vt:lpstr>
      <vt:lpstr>HDFS Command</vt:lpstr>
      <vt:lpstr>HDFS Command</vt:lpstr>
      <vt:lpstr>HDFS Command</vt:lpstr>
      <vt:lpstr>HDFS Command</vt:lpstr>
      <vt:lpstr>HDFS Command</vt:lpstr>
      <vt:lpstr>PowerPoint Presentation</vt:lpstr>
      <vt:lpstr>PowerPoint Presentation</vt:lpstr>
      <vt:lpstr>PowerPoint Presentation</vt:lpstr>
      <vt:lpstr>PowerPoint Presentation</vt:lpstr>
      <vt:lpstr>HDFS Intra-DataNode Disk Balancer in Apache Hadoop 3.0</vt:lpstr>
      <vt:lpstr>Advantages Of HDFS</vt:lpstr>
      <vt:lpstr>PowerPoint Presentation</vt:lpstr>
      <vt:lpstr>Distributed Storage</vt:lpstr>
      <vt:lpstr>Distributed &amp; Parallel Computation</vt:lpstr>
      <vt:lpstr>Hadoop Ecosystem</vt:lpstr>
      <vt:lpstr>PowerPoint Presentation</vt:lpstr>
      <vt:lpstr>Big Data Stack (Layers)</vt:lpstr>
      <vt:lpstr>Data Layer (Physical)</vt:lpstr>
      <vt:lpstr>Data Storage Systems</vt:lpstr>
      <vt:lpstr>Data Ingestion &amp; Integration Layer</vt:lpstr>
      <vt:lpstr>PowerPoint Presentation</vt:lpstr>
      <vt:lpstr>Big Data Integration Tools</vt:lpstr>
      <vt:lpstr>Data Processing Layer</vt:lpstr>
      <vt:lpstr>PowerPoint Presentation</vt:lpstr>
      <vt:lpstr>Data Processing Tools</vt:lpstr>
      <vt:lpstr>PowerPoint Presentation</vt:lpstr>
      <vt:lpstr>Analytics &amp; BI Layer (Presentation)</vt:lpstr>
      <vt:lpstr>BI Tools</vt:lpstr>
      <vt:lpstr>Big Data 1.0,  Big Data 2.0  &amp;  Big Data 3.0 </vt:lpstr>
      <vt:lpstr>PowerPoint Presentation</vt:lpstr>
      <vt:lpstr>PowerPoint Presentation</vt:lpstr>
      <vt:lpstr>Traditional BI vs.  Big  Data  Environment</vt:lpstr>
      <vt:lpstr>PowerPoint Presentation</vt:lpstr>
      <vt:lpstr>NoSQL Databases</vt:lpstr>
      <vt:lpstr>PowerPoint Presentation</vt:lpstr>
      <vt:lpstr>Characteristics of NoSQL</vt:lpstr>
      <vt:lpstr>NoSQL databases fall into four main categories</vt:lpstr>
      <vt:lpstr>Type of NoSQL Database</vt:lpstr>
      <vt:lpstr>Column Family Databases</vt:lpstr>
      <vt:lpstr>Document Databases</vt:lpstr>
      <vt:lpstr>PowerPoint Presentation</vt:lpstr>
      <vt:lpstr>Graph databases</vt:lpstr>
      <vt:lpstr>PowerPoint Presentation</vt:lpstr>
      <vt:lpstr>Advantages of NoSQL</vt:lpstr>
      <vt:lpstr>NoSQL  Vs.  RDBMS</vt:lpstr>
      <vt:lpstr>SQL &amp; NoSQL</vt:lpstr>
      <vt:lpstr>PowerPoint Presentation</vt:lpstr>
      <vt:lpstr>NewSQL compare with NoSQL &amp; SQL</vt:lpstr>
      <vt:lpstr>Data Science</vt:lpstr>
      <vt:lpstr>PowerPoint Presentation</vt:lpstr>
      <vt:lpstr>Components of Data Science</vt:lpstr>
      <vt:lpstr>Responsibilities of a Data Scientist</vt:lpstr>
      <vt:lpstr>Data Science Life Cycle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Jin</dc:creator>
  <cp:lastModifiedBy>Microsoft Office User</cp:lastModifiedBy>
  <cp:revision>199</cp:revision>
  <dcterms:created xsi:type="dcterms:W3CDTF">2012-01-12T20:50:20Z</dcterms:created>
  <dcterms:modified xsi:type="dcterms:W3CDTF">2023-03-14T03:28:38Z</dcterms:modified>
</cp:coreProperties>
</file>